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43"/>
  </p:notesMasterIdLst>
  <p:sldIdLst>
    <p:sldId id="267" r:id="rId2"/>
    <p:sldId id="269" r:id="rId3"/>
    <p:sldId id="273" r:id="rId4"/>
    <p:sldId id="274" r:id="rId5"/>
    <p:sldId id="275" r:id="rId6"/>
    <p:sldId id="276" r:id="rId7"/>
    <p:sldId id="277" r:id="rId8"/>
    <p:sldId id="270" r:id="rId9"/>
    <p:sldId id="271" r:id="rId10"/>
    <p:sldId id="272" r:id="rId11"/>
    <p:sldId id="278" r:id="rId12"/>
    <p:sldId id="279" r:id="rId13"/>
    <p:sldId id="280" r:id="rId14"/>
    <p:sldId id="281" r:id="rId15"/>
    <p:sldId id="282" r:id="rId16"/>
    <p:sldId id="287" r:id="rId17"/>
    <p:sldId id="288" r:id="rId18"/>
    <p:sldId id="289" r:id="rId19"/>
    <p:sldId id="290" r:id="rId20"/>
    <p:sldId id="291" r:id="rId21"/>
    <p:sldId id="303" r:id="rId22"/>
    <p:sldId id="292" r:id="rId23"/>
    <p:sldId id="295" r:id="rId24"/>
    <p:sldId id="318" r:id="rId25"/>
    <p:sldId id="298" r:id="rId26"/>
    <p:sldId id="297" r:id="rId27"/>
    <p:sldId id="299" r:id="rId28"/>
    <p:sldId id="306" r:id="rId29"/>
    <p:sldId id="317" r:id="rId30"/>
    <p:sldId id="300" r:id="rId31"/>
    <p:sldId id="301" r:id="rId32"/>
    <p:sldId id="312" r:id="rId33"/>
    <p:sldId id="313" r:id="rId34"/>
    <p:sldId id="296" r:id="rId35"/>
    <p:sldId id="302" r:id="rId36"/>
    <p:sldId id="308" r:id="rId37"/>
    <p:sldId id="309" r:id="rId38"/>
    <p:sldId id="316" r:id="rId39"/>
    <p:sldId id="293" r:id="rId40"/>
    <p:sldId id="314" r:id="rId41"/>
    <p:sldId id="294"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E4A4D6E-B32F-4F85-9737-1CFF7EC24B5F}">
          <p14:sldIdLst>
            <p14:sldId id="267"/>
            <p14:sldId id="269"/>
            <p14:sldId id="273"/>
            <p14:sldId id="274"/>
            <p14:sldId id="275"/>
            <p14:sldId id="276"/>
            <p14:sldId id="277"/>
            <p14:sldId id="270"/>
            <p14:sldId id="271"/>
            <p14:sldId id="272"/>
            <p14:sldId id="278"/>
            <p14:sldId id="279"/>
            <p14:sldId id="280"/>
            <p14:sldId id="281"/>
            <p14:sldId id="282"/>
            <p14:sldId id="287"/>
            <p14:sldId id="288"/>
            <p14:sldId id="289"/>
            <p14:sldId id="290"/>
            <p14:sldId id="291"/>
            <p14:sldId id="303"/>
            <p14:sldId id="292"/>
            <p14:sldId id="295"/>
            <p14:sldId id="318"/>
            <p14:sldId id="298"/>
            <p14:sldId id="297"/>
            <p14:sldId id="299"/>
            <p14:sldId id="306"/>
            <p14:sldId id="317"/>
            <p14:sldId id="300"/>
            <p14:sldId id="301"/>
            <p14:sldId id="312"/>
            <p14:sldId id="313"/>
            <p14:sldId id="296"/>
            <p14:sldId id="302"/>
            <p14:sldId id="308"/>
            <p14:sldId id="309"/>
            <p14:sldId id="316"/>
            <p14:sldId id="293"/>
          </p14:sldIdLst>
        </p14:section>
        <p14:section name="Archive" id="{018D17C2-22A2-47BD-9F3E-3E54B1FB323C}">
          <p14:sldIdLst>
            <p14:sldId id="314"/>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E8D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1" autoAdjust="0"/>
    <p:restoredTop sz="67073" autoAdjust="0"/>
  </p:normalViewPr>
  <p:slideViewPr>
    <p:cSldViewPr snapToGrid="0">
      <p:cViewPr varScale="1">
        <p:scale>
          <a:sx n="55" d="100"/>
          <a:sy n="55" d="100"/>
        </p:scale>
        <p:origin x="1437"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F462E3-92E7-4127-91F3-26770C39284F}" type="doc">
      <dgm:prSet loTypeId="urn:microsoft.com/office/officeart/2005/8/layout/architecture" loCatId="officeonline" qsTypeId="urn:microsoft.com/office/officeart/2005/8/quickstyle/simple1" qsCatId="simple" csTypeId="urn:microsoft.com/office/officeart/2005/8/colors/colorful1#4" csCatId="colorful" phldr="0"/>
      <dgm:spPr/>
      <dgm:t>
        <a:bodyPr/>
        <a:lstStyle/>
        <a:p>
          <a:endParaRPr lang="en-US"/>
        </a:p>
      </dgm:t>
    </dgm:pt>
    <dgm:pt modelId="{6019A26C-7928-455F-98AA-81579A4509FC}">
      <dgm:prSet phldrT="[Text]" phldr="1"/>
      <dgm:spPr/>
      <dgm:t>
        <a:bodyPr/>
        <a:lstStyle/>
        <a:p>
          <a:endParaRPr lang="en-US" dirty="0">
            <a:noFill/>
          </a:endParaRPr>
        </a:p>
      </dgm:t>
    </dgm:pt>
    <dgm:pt modelId="{AA5A1FFB-B95E-42EF-B025-F6D349ED7390}" type="parTrans" cxnId="{981BBF90-E065-466D-94D9-BD99B7434F3A}">
      <dgm:prSet/>
      <dgm:spPr/>
      <dgm:t>
        <a:bodyPr/>
        <a:lstStyle/>
        <a:p>
          <a:endParaRPr lang="en-US">
            <a:noFill/>
          </a:endParaRPr>
        </a:p>
      </dgm:t>
    </dgm:pt>
    <dgm:pt modelId="{BAD33211-78A3-45DB-A40C-001746A1D8CF}" type="sibTrans" cxnId="{981BBF90-E065-466D-94D9-BD99B7434F3A}">
      <dgm:prSet/>
      <dgm:spPr/>
      <dgm:t>
        <a:bodyPr/>
        <a:lstStyle/>
        <a:p>
          <a:endParaRPr lang="en-US">
            <a:noFill/>
          </a:endParaRPr>
        </a:p>
      </dgm:t>
    </dgm:pt>
    <dgm:pt modelId="{21443F69-21D4-4298-A1A6-77E79E2536C0}">
      <dgm:prSet phldrT="[Text]" phldr="1"/>
      <dgm:spPr/>
      <dgm:t>
        <a:bodyPr/>
        <a:lstStyle/>
        <a:p>
          <a:endParaRPr lang="en-US" dirty="0">
            <a:noFill/>
          </a:endParaRPr>
        </a:p>
      </dgm:t>
    </dgm:pt>
    <dgm:pt modelId="{270A3F39-0A78-4EFF-9D55-E8D32315A57E}" type="parTrans" cxnId="{469D4E7D-7E0F-4BB5-8A09-33D566F778F0}">
      <dgm:prSet/>
      <dgm:spPr/>
      <dgm:t>
        <a:bodyPr/>
        <a:lstStyle/>
        <a:p>
          <a:endParaRPr lang="en-US">
            <a:noFill/>
          </a:endParaRPr>
        </a:p>
      </dgm:t>
    </dgm:pt>
    <dgm:pt modelId="{6B2A30EB-1A82-4EA4-9D3B-EFF52B5FB6D5}" type="sibTrans" cxnId="{469D4E7D-7E0F-4BB5-8A09-33D566F778F0}">
      <dgm:prSet/>
      <dgm:spPr/>
      <dgm:t>
        <a:bodyPr/>
        <a:lstStyle/>
        <a:p>
          <a:endParaRPr lang="en-US">
            <a:noFill/>
          </a:endParaRPr>
        </a:p>
      </dgm:t>
    </dgm:pt>
    <dgm:pt modelId="{ED378E37-706B-4192-BB47-CD4BD4567EA0}">
      <dgm:prSet phldrT="[Text]" phldr="1"/>
      <dgm:spPr/>
      <dgm:t>
        <a:bodyPr/>
        <a:lstStyle/>
        <a:p>
          <a:endParaRPr lang="en-US" dirty="0">
            <a:noFill/>
          </a:endParaRPr>
        </a:p>
      </dgm:t>
    </dgm:pt>
    <dgm:pt modelId="{1672EB65-B0AD-453A-8952-BFEDFA343964}" type="parTrans" cxnId="{0E20F883-FD5D-4C73-AB14-B51C9DF31801}">
      <dgm:prSet/>
      <dgm:spPr/>
      <dgm:t>
        <a:bodyPr/>
        <a:lstStyle/>
        <a:p>
          <a:endParaRPr lang="en-US">
            <a:noFill/>
          </a:endParaRPr>
        </a:p>
      </dgm:t>
    </dgm:pt>
    <dgm:pt modelId="{44B4E168-4AC2-4BDE-9EA8-E80B73038C88}" type="sibTrans" cxnId="{0E20F883-FD5D-4C73-AB14-B51C9DF31801}">
      <dgm:prSet/>
      <dgm:spPr/>
      <dgm:t>
        <a:bodyPr/>
        <a:lstStyle/>
        <a:p>
          <a:endParaRPr lang="en-US">
            <a:noFill/>
          </a:endParaRPr>
        </a:p>
      </dgm:t>
    </dgm:pt>
    <dgm:pt modelId="{B3ABD250-A5DE-4196-8E89-DF5BD732D8A6}">
      <dgm:prSet phldrT="[Text]" phldr="1"/>
      <dgm:spPr/>
      <dgm:t>
        <a:bodyPr/>
        <a:lstStyle/>
        <a:p>
          <a:endParaRPr lang="en-US" dirty="0">
            <a:noFill/>
          </a:endParaRPr>
        </a:p>
      </dgm:t>
    </dgm:pt>
    <dgm:pt modelId="{FA08EEA5-3FF4-4D67-AD1F-855FD0DFA98E}" type="parTrans" cxnId="{EFFB108F-DF6F-444B-A18E-3982E3F91F64}">
      <dgm:prSet/>
      <dgm:spPr/>
      <dgm:t>
        <a:bodyPr/>
        <a:lstStyle/>
        <a:p>
          <a:endParaRPr lang="en-US">
            <a:noFill/>
          </a:endParaRPr>
        </a:p>
      </dgm:t>
    </dgm:pt>
    <dgm:pt modelId="{A841E7BD-99C8-4A69-A895-3C66E9633144}" type="sibTrans" cxnId="{EFFB108F-DF6F-444B-A18E-3982E3F91F64}">
      <dgm:prSet/>
      <dgm:spPr/>
      <dgm:t>
        <a:bodyPr/>
        <a:lstStyle/>
        <a:p>
          <a:endParaRPr lang="en-US">
            <a:noFill/>
          </a:endParaRPr>
        </a:p>
      </dgm:t>
    </dgm:pt>
    <dgm:pt modelId="{E3553F23-FB63-46A5-8D2F-4733F6A833E6}">
      <dgm:prSet phldrT="[Text]" phldr="1"/>
      <dgm:spPr/>
      <dgm:t>
        <a:bodyPr/>
        <a:lstStyle/>
        <a:p>
          <a:endParaRPr lang="en-US" dirty="0">
            <a:noFill/>
          </a:endParaRPr>
        </a:p>
      </dgm:t>
    </dgm:pt>
    <dgm:pt modelId="{B41F686B-C6AC-4EB2-BF6E-D33863587FBF}" type="parTrans" cxnId="{9ECF3431-9FE1-4892-A0AA-38072A360B23}">
      <dgm:prSet/>
      <dgm:spPr/>
      <dgm:t>
        <a:bodyPr/>
        <a:lstStyle/>
        <a:p>
          <a:endParaRPr lang="en-US">
            <a:noFill/>
          </a:endParaRPr>
        </a:p>
      </dgm:t>
    </dgm:pt>
    <dgm:pt modelId="{DA56D392-4B54-47CA-BDBE-D1C5094FCDA9}" type="sibTrans" cxnId="{9ECF3431-9FE1-4892-A0AA-38072A360B23}">
      <dgm:prSet/>
      <dgm:spPr/>
      <dgm:t>
        <a:bodyPr/>
        <a:lstStyle/>
        <a:p>
          <a:endParaRPr lang="en-US">
            <a:noFill/>
          </a:endParaRPr>
        </a:p>
      </dgm:t>
    </dgm:pt>
    <dgm:pt modelId="{A45AC6F6-C349-4177-9632-C3CEF214E8DF}">
      <dgm:prSet phldrT="[Text]" phldr="1"/>
      <dgm:spPr/>
      <dgm:t>
        <a:bodyPr/>
        <a:lstStyle/>
        <a:p>
          <a:endParaRPr lang="en-US" dirty="0">
            <a:noFill/>
          </a:endParaRPr>
        </a:p>
      </dgm:t>
    </dgm:pt>
    <dgm:pt modelId="{D9B1E280-73B3-474D-9655-4FA24F08B2F3}" type="parTrans" cxnId="{3C207E77-5A2C-4DDB-ABC6-8051FEBE60BE}">
      <dgm:prSet/>
      <dgm:spPr/>
      <dgm:t>
        <a:bodyPr/>
        <a:lstStyle/>
        <a:p>
          <a:endParaRPr lang="en-US">
            <a:noFill/>
          </a:endParaRPr>
        </a:p>
      </dgm:t>
    </dgm:pt>
    <dgm:pt modelId="{D71AD07E-ACFD-4578-AD5D-97AC2DC6E318}" type="sibTrans" cxnId="{3C207E77-5A2C-4DDB-ABC6-8051FEBE60BE}">
      <dgm:prSet/>
      <dgm:spPr/>
      <dgm:t>
        <a:bodyPr/>
        <a:lstStyle/>
        <a:p>
          <a:endParaRPr lang="en-US">
            <a:noFill/>
          </a:endParaRPr>
        </a:p>
      </dgm:t>
    </dgm:pt>
    <dgm:pt modelId="{7759BB7D-86CB-460E-841C-A142AB016B6B}" type="pres">
      <dgm:prSet presAssocID="{5CF462E3-92E7-4127-91F3-26770C39284F}" presName="Name0" presStyleCnt="0">
        <dgm:presLayoutVars>
          <dgm:chPref val="1"/>
          <dgm:dir/>
          <dgm:animOne val="branch"/>
          <dgm:animLvl val="lvl"/>
          <dgm:resizeHandles/>
        </dgm:presLayoutVars>
      </dgm:prSet>
      <dgm:spPr/>
    </dgm:pt>
    <dgm:pt modelId="{29C57FEC-A6B8-401E-BBBA-B68E06B6FAF2}" type="pres">
      <dgm:prSet presAssocID="{6019A26C-7928-455F-98AA-81579A4509FC}" presName="vertOne" presStyleCnt="0"/>
      <dgm:spPr/>
    </dgm:pt>
    <dgm:pt modelId="{58CD8D2B-5A41-4E15-B410-E2E437B7E28B}" type="pres">
      <dgm:prSet presAssocID="{6019A26C-7928-455F-98AA-81579A4509FC}" presName="txOne" presStyleLbl="node0" presStyleIdx="0" presStyleCnt="1">
        <dgm:presLayoutVars>
          <dgm:chPref val="3"/>
        </dgm:presLayoutVars>
      </dgm:prSet>
      <dgm:spPr/>
    </dgm:pt>
    <dgm:pt modelId="{46DCF2A8-44AD-4205-9C3B-FCB1DF34E7AD}" type="pres">
      <dgm:prSet presAssocID="{6019A26C-7928-455F-98AA-81579A4509FC}" presName="parTransOne" presStyleCnt="0"/>
      <dgm:spPr/>
    </dgm:pt>
    <dgm:pt modelId="{82AB4A85-907A-4627-A1D0-5623D6A23117}" type="pres">
      <dgm:prSet presAssocID="{6019A26C-7928-455F-98AA-81579A4509FC}" presName="horzOne" presStyleCnt="0"/>
      <dgm:spPr/>
    </dgm:pt>
    <dgm:pt modelId="{0B0A1CBF-961A-4A3E-B049-18052F03917D}" type="pres">
      <dgm:prSet presAssocID="{21443F69-21D4-4298-A1A6-77E79E2536C0}" presName="vertTwo" presStyleCnt="0"/>
      <dgm:spPr/>
    </dgm:pt>
    <dgm:pt modelId="{8CD9DBB6-FB6C-414C-8E33-C2EB5C79FEF6}" type="pres">
      <dgm:prSet presAssocID="{21443F69-21D4-4298-A1A6-77E79E2536C0}" presName="txTwo" presStyleLbl="node2" presStyleIdx="0" presStyleCnt="2">
        <dgm:presLayoutVars>
          <dgm:chPref val="3"/>
        </dgm:presLayoutVars>
      </dgm:prSet>
      <dgm:spPr/>
    </dgm:pt>
    <dgm:pt modelId="{6BE9534B-132F-4796-99F0-E96AEFEC02BF}" type="pres">
      <dgm:prSet presAssocID="{21443F69-21D4-4298-A1A6-77E79E2536C0}" presName="parTransTwo" presStyleCnt="0"/>
      <dgm:spPr/>
    </dgm:pt>
    <dgm:pt modelId="{F1E85468-ADF9-47AC-A0C3-C2CBDF144C20}" type="pres">
      <dgm:prSet presAssocID="{21443F69-21D4-4298-A1A6-77E79E2536C0}" presName="horzTwo" presStyleCnt="0"/>
      <dgm:spPr/>
    </dgm:pt>
    <dgm:pt modelId="{F4D734E8-1B91-43A4-A1F8-895E90194F0C}" type="pres">
      <dgm:prSet presAssocID="{ED378E37-706B-4192-BB47-CD4BD4567EA0}" presName="vertThree" presStyleCnt="0"/>
      <dgm:spPr/>
    </dgm:pt>
    <dgm:pt modelId="{4F2CC554-3225-4628-B445-7A92EEF2C3BD}" type="pres">
      <dgm:prSet presAssocID="{ED378E37-706B-4192-BB47-CD4BD4567EA0}" presName="txThree" presStyleLbl="node3" presStyleIdx="0" presStyleCnt="3">
        <dgm:presLayoutVars>
          <dgm:chPref val="3"/>
        </dgm:presLayoutVars>
      </dgm:prSet>
      <dgm:spPr/>
    </dgm:pt>
    <dgm:pt modelId="{F8FCF612-96D2-4432-BF1E-B10970F043BD}" type="pres">
      <dgm:prSet presAssocID="{ED378E37-706B-4192-BB47-CD4BD4567EA0}" presName="horzThree" presStyleCnt="0"/>
      <dgm:spPr/>
    </dgm:pt>
    <dgm:pt modelId="{D71D3DE3-0F3C-4185-B0B0-45F6CACFCA35}" type="pres">
      <dgm:prSet presAssocID="{44B4E168-4AC2-4BDE-9EA8-E80B73038C88}" presName="sibSpaceThree" presStyleCnt="0"/>
      <dgm:spPr/>
    </dgm:pt>
    <dgm:pt modelId="{CBAA868B-31F8-4CC6-AC0E-0F0079FB5D08}" type="pres">
      <dgm:prSet presAssocID="{B3ABD250-A5DE-4196-8E89-DF5BD732D8A6}" presName="vertThree" presStyleCnt="0"/>
      <dgm:spPr/>
    </dgm:pt>
    <dgm:pt modelId="{4CB6BE25-C0AD-4491-999D-DF9ED8F046A1}" type="pres">
      <dgm:prSet presAssocID="{B3ABD250-A5DE-4196-8E89-DF5BD732D8A6}" presName="txThree" presStyleLbl="node3" presStyleIdx="1" presStyleCnt="3">
        <dgm:presLayoutVars>
          <dgm:chPref val="3"/>
        </dgm:presLayoutVars>
      </dgm:prSet>
      <dgm:spPr/>
    </dgm:pt>
    <dgm:pt modelId="{4221EBDE-BC56-4919-ADE1-A9C3A71343E8}" type="pres">
      <dgm:prSet presAssocID="{B3ABD250-A5DE-4196-8E89-DF5BD732D8A6}" presName="horzThree" presStyleCnt="0"/>
      <dgm:spPr/>
    </dgm:pt>
    <dgm:pt modelId="{5872B0C7-EF7E-45EC-990D-44B30E036A52}" type="pres">
      <dgm:prSet presAssocID="{6B2A30EB-1A82-4EA4-9D3B-EFF52B5FB6D5}" presName="sibSpaceTwo" presStyleCnt="0"/>
      <dgm:spPr/>
    </dgm:pt>
    <dgm:pt modelId="{3946F4E9-222F-4AF5-B7FE-A966584FE5A4}" type="pres">
      <dgm:prSet presAssocID="{E3553F23-FB63-46A5-8D2F-4733F6A833E6}" presName="vertTwo" presStyleCnt="0"/>
      <dgm:spPr/>
    </dgm:pt>
    <dgm:pt modelId="{8E834D84-918C-42AF-8EB1-DB73C2F0EA87}" type="pres">
      <dgm:prSet presAssocID="{E3553F23-FB63-46A5-8D2F-4733F6A833E6}" presName="txTwo" presStyleLbl="node2" presStyleIdx="1" presStyleCnt="2">
        <dgm:presLayoutVars>
          <dgm:chPref val="3"/>
        </dgm:presLayoutVars>
      </dgm:prSet>
      <dgm:spPr/>
    </dgm:pt>
    <dgm:pt modelId="{DCEDD0BE-D863-48D9-9173-3CCD14219F40}" type="pres">
      <dgm:prSet presAssocID="{E3553F23-FB63-46A5-8D2F-4733F6A833E6}" presName="parTransTwo" presStyleCnt="0"/>
      <dgm:spPr/>
    </dgm:pt>
    <dgm:pt modelId="{8FCC9F68-3559-4964-B90D-96970024D675}" type="pres">
      <dgm:prSet presAssocID="{E3553F23-FB63-46A5-8D2F-4733F6A833E6}" presName="horzTwo" presStyleCnt="0"/>
      <dgm:spPr/>
    </dgm:pt>
    <dgm:pt modelId="{D86A9675-3A02-4990-9E47-18A0C94BA582}" type="pres">
      <dgm:prSet presAssocID="{A45AC6F6-C349-4177-9632-C3CEF214E8DF}" presName="vertThree" presStyleCnt="0"/>
      <dgm:spPr/>
    </dgm:pt>
    <dgm:pt modelId="{ADD5B5CC-DE68-4201-8D9E-3E21960169E6}" type="pres">
      <dgm:prSet presAssocID="{A45AC6F6-C349-4177-9632-C3CEF214E8DF}" presName="txThree" presStyleLbl="node3" presStyleIdx="2" presStyleCnt="3">
        <dgm:presLayoutVars>
          <dgm:chPref val="3"/>
        </dgm:presLayoutVars>
      </dgm:prSet>
      <dgm:spPr/>
    </dgm:pt>
    <dgm:pt modelId="{563DCC38-D7BE-402F-A3E0-B9340BAA414C}" type="pres">
      <dgm:prSet presAssocID="{A45AC6F6-C349-4177-9632-C3CEF214E8DF}" presName="horzThree" presStyleCnt="0"/>
      <dgm:spPr/>
    </dgm:pt>
  </dgm:ptLst>
  <dgm:cxnLst>
    <dgm:cxn modelId="{CFD7E81B-0B3D-43DC-9634-98DBBC4D9F69}" type="presOf" srcId="{6019A26C-7928-455F-98AA-81579A4509FC}" destId="{58CD8D2B-5A41-4E15-B410-E2E437B7E28B}" srcOrd="0" destOrd="0" presId="urn:microsoft.com/office/officeart/2005/8/layout/architecture"/>
    <dgm:cxn modelId="{3D38207F-AD82-4085-A8C7-368CE5FEE96C}" type="presOf" srcId="{21443F69-21D4-4298-A1A6-77E79E2536C0}" destId="{8CD9DBB6-FB6C-414C-8E33-C2EB5C79FEF6}" srcOrd="0" destOrd="0" presId="urn:microsoft.com/office/officeart/2005/8/layout/architecture"/>
    <dgm:cxn modelId="{EFFB108F-DF6F-444B-A18E-3982E3F91F64}" srcId="{21443F69-21D4-4298-A1A6-77E79E2536C0}" destId="{B3ABD250-A5DE-4196-8E89-DF5BD732D8A6}" srcOrd="1" destOrd="0" parTransId="{FA08EEA5-3FF4-4D67-AD1F-855FD0DFA98E}" sibTransId="{A841E7BD-99C8-4A69-A895-3C66E9633144}"/>
    <dgm:cxn modelId="{93BCB5A4-1BC5-460C-AF1E-8BB6F36252A8}" type="presOf" srcId="{B3ABD250-A5DE-4196-8E89-DF5BD732D8A6}" destId="{4CB6BE25-C0AD-4491-999D-DF9ED8F046A1}" srcOrd="0" destOrd="0" presId="urn:microsoft.com/office/officeart/2005/8/layout/architecture"/>
    <dgm:cxn modelId="{9ECF3431-9FE1-4892-A0AA-38072A360B23}" srcId="{6019A26C-7928-455F-98AA-81579A4509FC}" destId="{E3553F23-FB63-46A5-8D2F-4733F6A833E6}" srcOrd="1" destOrd="0" parTransId="{B41F686B-C6AC-4EB2-BF6E-D33863587FBF}" sibTransId="{DA56D392-4B54-47CA-BDBE-D1C5094FCDA9}"/>
    <dgm:cxn modelId="{981BBF90-E065-466D-94D9-BD99B7434F3A}" srcId="{5CF462E3-92E7-4127-91F3-26770C39284F}" destId="{6019A26C-7928-455F-98AA-81579A4509FC}" srcOrd="0" destOrd="0" parTransId="{AA5A1FFB-B95E-42EF-B025-F6D349ED7390}" sibTransId="{BAD33211-78A3-45DB-A40C-001746A1D8CF}"/>
    <dgm:cxn modelId="{31A4C51F-AFC3-46E1-B380-34B5D9213477}" type="presOf" srcId="{A45AC6F6-C349-4177-9632-C3CEF214E8DF}" destId="{ADD5B5CC-DE68-4201-8D9E-3E21960169E6}" srcOrd="0" destOrd="0" presId="urn:microsoft.com/office/officeart/2005/8/layout/architecture"/>
    <dgm:cxn modelId="{3C207E77-5A2C-4DDB-ABC6-8051FEBE60BE}" srcId="{E3553F23-FB63-46A5-8D2F-4733F6A833E6}" destId="{A45AC6F6-C349-4177-9632-C3CEF214E8DF}" srcOrd="0" destOrd="0" parTransId="{D9B1E280-73B3-474D-9655-4FA24F08B2F3}" sibTransId="{D71AD07E-ACFD-4578-AD5D-97AC2DC6E318}"/>
    <dgm:cxn modelId="{BDF688BC-E0D5-42AB-B33C-D367A2FA43AB}" type="presOf" srcId="{5CF462E3-92E7-4127-91F3-26770C39284F}" destId="{7759BB7D-86CB-460E-841C-A142AB016B6B}" srcOrd="0" destOrd="0" presId="urn:microsoft.com/office/officeart/2005/8/layout/architecture"/>
    <dgm:cxn modelId="{26382160-14A0-4DE1-B39B-EBD096D50740}" type="presOf" srcId="{E3553F23-FB63-46A5-8D2F-4733F6A833E6}" destId="{8E834D84-918C-42AF-8EB1-DB73C2F0EA87}" srcOrd="0" destOrd="0" presId="urn:microsoft.com/office/officeart/2005/8/layout/architecture"/>
    <dgm:cxn modelId="{469D4E7D-7E0F-4BB5-8A09-33D566F778F0}" srcId="{6019A26C-7928-455F-98AA-81579A4509FC}" destId="{21443F69-21D4-4298-A1A6-77E79E2536C0}" srcOrd="0" destOrd="0" parTransId="{270A3F39-0A78-4EFF-9D55-E8D32315A57E}" sibTransId="{6B2A30EB-1A82-4EA4-9D3B-EFF52B5FB6D5}"/>
    <dgm:cxn modelId="{0E20F883-FD5D-4C73-AB14-B51C9DF31801}" srcId="{21443F69-21D4-4298-A1A6-77E79E2536C0}" destId="{ED378E37-706B-4192-BB47-CD4BD4567EA0}" srcOrd="0" destOrd="0" parTransId="{1672EB65-B0AD-453A-8952-BFEDFA343964}" sibTransId="{44B4E168-4AC2-4BDE-9EA8-E80B73038C88}"/>
    <dgm:cxn modelId="{3045E024-7CD5-4913-96B1-D7CFF5BE0B80}" type="presOf" srcId="{ED378E37-706B-4192-BB47-CD4BD4567EA0}" destId="{4F2CC554-3225-4628-B445-7A92EEF2C3BD}" srcOrd="0" destOrd="0" presId="urn:microsoft.com/office/officeart/2005/8/layout/architecture"/>
    <dgm:cxn modelId="{3CDF684E-DC5D-4699-917C-E87D302B7102}" type="presParOf" srcId="{7759BB7D-86CB-460E-841C-A142AB016B6B}" destId="{29C57FEC-A6B8-401E-BBBA-B68E06B6FAF2}" srcOrd="0" destOrd="0" presId="urn:microsoft.com/office/officeart/2005/8/layout/architecture"/>
    <dgm:cxn modelId="{1AF17CD7-0D0D-4B5A-9B30-689794EF59E6}" type="presParOf" srcId="{29C57FEC-A6B8-401E-BBBA-B68E06B6FAF2}" destId="{58CD8D2B-5A41-4E15-B410-E2E437B7E28B}" srcOrd="0" destOrd="0" presId="urn:microsoft.com/office/officeart/2005/8/layout/architecture"/>
    <dgm:cxn modelId="{05FF4A42-4F36-4AA7-AA4A-1127DCF80C0A}" type="presParOf" srcId="{29C57FEC-A6B8-401E-BBBA-B68E06B6FAF2}" destId="{46DCF2A8-44AD-4205-9C3B-FCB1DF34E7AD}" srcOrd="1" destOrd="0" presId="urn:microsoft.com/office/officeart/2005/8/layout/architecture"/>
    <dgm:cxn modelId="{07803EED-B6D8-4D8C-8C0D-43E431D19EC6}" type="presParOf" srcId="{29C57FEC-A6B8-401E-BBBA-B68E06B6FAF2}" destId="{82AB4A85-907A-4627-A1D0-5623D6A23117}" srcOrd="2" destOrd="0" presId="urn:microsoft.com/office/officeart/2005/8/layout/architecture"/>
    <dgm:cxn modelId="{0750DBC6-38E0-45F0-BF59-3A5E28F47816}" type="presParOf" srcId="{82AB4A85-907A-4627-A1D0-5623D6A23117}" destId="{0B0A1CBF-961A-4A3E-B049-18052F03917D}" srcOrd="0" destOrd="0" presId="urn:microsoft.com/office/officeart/2005/8/layout/architecture"/>
    <dgm:cxn modelId="{75E5D521-DA37-4CB8-B4E0-4BBC1163AF59}" type="presParOf" srcId="{0B0A1CBF-961A-4A3E-B049-18052F03917D}" destId="{8CD9DBB6-FB6C-414C-8E33-C2EB5C79FEF6}" srcOrd="0" destOrd="0" presId="urn:microsoft.com/office/officeart/2005/8/layout/architecture"/>
    <dgm:cxn modelId="{EA7EB5B2-3ACB-4AD3-94B9-B145C1AA1BD6}" type="presParOf" srcId="{0B0A1CBF-961A-4A3E-B049-18052F03917D}" destId="{6BE9534B-132F-4796-99F0-E96AEFEC02BF}" srcOrd="1" destOrd="0" presId="urn:microsoft.com/office/officeart/2005/8/layout/architecture"/>
    <dgm:cxn modelId="{7773B250-759A-4F6B-B9D5-D8B49D2AD664}" type="presParOf" srcId="{0B0A1CBF-961A-4A3E-B049-18052F03917D}" destId="{F1E85468-ADF9-47AC-A0C3-C2CBDF144C20}" srcOrd="2" destOrd="0" presId="urn:microsoft.com/office/officeart/2005/8/layout/architecture"/>
    <dgm:cxn modelId="{9E53426F-73B5-4EE1-BA7D-8867179707F5}" type="presParOf" srcId="{F1E85468-ADF9-47AC-A0C3-C2CBDF144C20}" destId="{F4D734E8-1B91-43A4-A1F8-895E90194F0C}" srcOrd="0" destOrd="0" presId="urn:microsoft.com/office/officeart/2005/8/layout/architecture"/>
    <dgm:cxn modelId="{997106C9-8D92-490F-A902-27BD83687C75}" type="presParOf" srcId="{F4D734E8-1B91-43A4-A1F8-895E90194F0C}" destId="{4F2CC554-3225-4628-B445-7A92EEF2C3BD}" srcOrd="0" destOrd="0" presId="urn:microsoft.com/office/officeart/2005/8/layout/architecture"/>
    <dgm:cxn modelId="{B250A87E-0E33-4822-A6E4-37E183ADEA43}" type="presParOf" srcId="{F4D734E8-1B91-43A4-A1F8-895E90194F0C}" destId="{F8FCF612-96D2-4432-BF1E-B10970F043BD}" srcOrd="1" destOrd="0" presId="urn:microsoft.com/office/officeart/2005/8/layout/architecture"/>
    <dgm:cxn modelId="{A088E192-B1FD-481F-BD0D-B7EE92ACD280}" type="presParOf" srcId="{F1E85468-ADF9-47AC-A0C3-C2CBDF144C20}" destId="{D71D3DE3-0F3C-4185-B0B0-45F6CACFCA35}" srcOrd="1" destOrd="0" presId="urn:microsoft.com/office/officeart/2005/8/layout/architecture"/>
    <dgm:cxn modelId="{EA17383B-0A03-4A37-A567-69398B9F718B}" type="presParOf" srcId="{F1E85468-ADF9-47AC-A0C3-C2CBDF144C20}" destId="{CBAA868B-31F8-4CC6-AC0E-0F0079FB5D08}" srcOrd="2" destOrd="0" presId="urn:microsoft.com/office/officeart/2005/8/layout/architecture"/>
    <dgm:cxn modelId="{A2D5646A-7A34-4BC6-916D-BF5D795D2E40}" type="presParOf" srcId="{CBAA868B-31F8-4CC6-AC0E-0F0079FB5D08}" destId="{4CB6BE25-C0AD-4491-999D-DF9ED8F046A1}" srcOrd="0" destOrd="0" presId="urn:microsoft.com/office/officeart/2005/8/layout/architecture"/>
    <dgm:cxn modelId="{D3CFE3FA-B918-49AE-B24F-3A1AA1EED612}" type="presParOf" srcId="{CBAA868B-31F8-4CC6-AC0E-0F0079FB5D08}" destId="{4221EBDE-BC56-4919-ADE1-A9C3A71343E8}" srcOrd="1" destOrd="0" presId="urn:microsoft.com/office/officeart/2005/8/layout/architecture"/>
    <dgm:cxn modelId="{910D6B15-F232-464F-8325-9A5276A26BAD}" type="presParOf" srcId="{82AB4A85-907A-4627-A1D0-5623D6A23117}" destId="{5872B0C7-EF7E-45EC-990D-44B30E036A52}" srcOrd="1" destOrd="0" presId="urn:microsoft.com/office/officeart/2005/8/layout/architecture"/>
    <dgm:cxn modelId="{0CF2295F-9B6F-42E2-A01C-FDDBF5D3E03B}" type="presParOf" srcId="{82AB4A85-907A-4627-A1D0-5623D6A23117}" destId="{3946F4E9-222F-4AF5-B7FE-A966584FE5A4}" srcOrd="2" destOrd="0" presId="urn:microsoft.com/office/officeart/2005/8/layout/architecture"/>
    <dgm:cxn modelId="{C9E47E3F-435D-4C7C-A6AD-F9363946288F}" type="presParOf" srcId="{3946F4E9-222F-4AF5-B7FE-A966584FE5A4}" destId="{8E834D84-918C-42AF-8EB1-DB73C2F0EA87}" srcOrd="0" destOrd="0" presId="urn:microsoft.com/office/officeart/2005/8/layout/architecture"/>
    <dgm:cxn modelId="{A8F96B36-CB2A-4703-A4BF-EB4FBA31BB6F}" type="presParOf" srcId="{3946F4E9-222F-4AF5-B7FE-A966584FE5A4}" destId="{DCEDD0BE-D863-48D9-9173-3CCD14219F40}" srcOrd="1" destOrd="0" presId="urn:microsoft.com/office/officeart/2005/8/layout/architecture"/>
    <dgm:cxn modelId="{D24F4D72-1774-4C3C-BACC-C5282AE19D10}" type="presParOf" srcId="{3946F4E9-222F-4AF5-B7FE-A966584FE5A4}" destId="{8FCC9F68-3559-4964-B90D-96970024D675}" srcOrd="2" destOrd="0" presId="urn:microsoft.com/office/officeart/2005/8/layout/architecture"/>
    <dgm:cxn modelId="{6E4E9731-0545-4270-BEA1-55CC5E7C5DE3}" type="presParOf" srcId="{8FCC9F68-3559-4964-B90D-96970024D675}" destId="{D86A9675-3A02-4990-9E47-18A0C94BA582}" srcOrd="0" destOrd="0" presId="urn:microsoft.com/office/officeart/2005/8/layout/architecture"/>
    <dgm:cxn modelId="{D4D9634F-A183-4CB1-8028-74A0BC378CC4}" type="presParOf" srcId="{D86A9675-3A02-4990-9E47-18A0C94BA582}" destId="{ADD5B5CC-DE68-4201-8D9E-3E21960169E6}" srcOrd="0" destOrd="0" presId="urn:microsoft.com/office/officeart/2005/8/layout/architecture"/>
    <dgm:cxn modelId="{BE311CFD-F5EF-4953-B48D-B3EB9D34778E}" type="presParOf" srcId="{D86A9675-3A02-4990-9E47-18A0C94BA582}" destId="{563DCC38-D7BE-402F-A3E0-B9340BAA414C}" srcOrd="1" destOrd="0" presId="urn:microsoft.com/office/officeart/2005/8/layout/archite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CD8D2B-5A41-4E15-B410-E2E437B7E28B}">
      <dsp:nvSpPr>
        <dsp:cNvPr id="0" name=""/>
        <dsp:cNvSpPr/>
      </dsp:nvSpPr>
      <dsp:spPr>
        <a:xfrm>
          <a:off x="172" y="898969"/>
          <a:ext cx="1507323" cy="42212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endParaRPr lang="en-US" sz="1900" kern="1200" dirty="0">
            <a:noFill/>
          </a:endParaRPr>
        </a:p>
      </dsp:txBody>
      <dsp:txXfrm>
        <a:off x="12536" y="911333"/>
        <a:ext cx="1482595" cy="397398"/>
      </dsp:txXfrm>
    </dsp:sp>
    <dsp:sp modelId="{8CD9DBB6-FB6C-414C-8E33-C2EB5C79FEF6}">
      <dsp:nvSpPr>
        <dsp:cNvPr id="0" name=""/>
        <dsp:cNvSpPr/>
      </dsp:nvSpPr>
      <dsp:spPr>
        <a:xfrm>
          <a:off x="172" y="449881"/>
          <a:ext cx="984630" cy="42212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endParaRPr lang="en-US" sz="1900" kern="1200" dirty="0">
            <a:noFill/>
          </a:endParaRPr>
        </a:p>
      </dsp:txBody>
      <dsp:txXfrm>
        <a:off x="12536" y="462245"/>
        <a:ext cx="959902" cy="397398"/>
      </dsp:txXfrm>
    </dsp:sp>
    <dsp:sp modelId="{4F2CC554-3225-4628-B445-7A92EEF2C3BD}">
      <dsp:nvSpPr>
        <dsp:cNvPr id="0" name=""/>
        <dsp:cNvSpPr/>
      </dsp:nvSpPr>
      <dsp:spPr>
        <a:xfrm>
          <a:off x="172" y="793"/>
          <a:ext cx="482189" cy="42212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endParaRPr lang="en-US" sz="1100" kern="1200" dirty="0">
            <a:noFill/>
          </a:endParaRPr>
        </a:p>
      </dsp:txBody>
      <dsp:txXfrm>
        <a:off x="12536" y="13157"/>
        <a:ext cx="457461" cy="397398"/>
      </dsp:txXfrm>
    </dsp:sp>
    <dsp:sp modelId="{4CB6BE25-C0AD-4491-999D-DF9ED8F046A1}">
      <dsp:nvSpPr>
        <dsp:cNvPr id="0" name=""/>
        <dsp:cNvSpPr/>
      </dsp:nvSpPr>
      <dsp:spPr>
        <a:xfrm>
          <a:off x="502613" y="793"/>
          <a:ext cx="482189" cy="42212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endParaRPr lang="en-US" sz="1100" kern="1200" dirty="0">
            <a:noFill/>
          </a:endParaRPr>
        </a:p>
      </dsp:txBody>
      <dsp:txXfrm>
        <a:off x="514977" y="13157"/>
        <a:ext cx="457461" cy="397398"/>
      </dsp:txXfrm>
    </dsp:sp>
    <dsp:sp modelId="{8E834D84-918C-42AF-8EB1-DB73C2F0EA87}">
      <dsp:nvSpPr>
        <dsp:cNvPr id="0" name=""/>
        <dsp:cNvSpPr/>
      </dsp:nvSpPr>
      <dsp:spPr>
        <a:xfrm>
          <a:off x="1025306" y="449881"/>
          <a:ext cx="482189" cy="42212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endParaRPr lang="en-US" sz="1100" kern="1200" dirty="0">
            <a:noFill/>
          </a:endParaRPr>
        </a:p>
      </dsp:txBody>
      <dsp:txXfrm>
        <a:off x="1037670" y="462245"/>
        <a:ext cx="457461" cy="397398"/>
      </dsp:txXfrm>
    </dsp:sp>
    <dsp:sp modelId="{ADD5B5CC-DE68-4201-8D9E-3E21960169E6}">
      <dsp:nvSpPr>
        <dsp:cNvPr id="0" name=""/>
        <dsp:cNvSpPr/>
      </dsp:nvSpPr>
      <dsp:spPr>
        <a:xfrm>
          <a:off x="1025306" y="793"/>
          <a:ext cx="482189" cy="42212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endParaRPr lang="en-US" sz="1100" kern="1200" dirty="0">
            <a:noFill/>
          </a:endParaRPr>
        </a:p>
      </dsp:txBody>
      <dsp:txXfrm>
        <a:off x="1037670" y="13157"/>
        <a:ext cx="457461" cy="397398"/>
      </dsp:txXfrm>
    </dsp:sp>
  </dsp:spTree>
</dsp:drawing>
</file>

<file path=ppt/diagrams/layout1.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623304-FC45-43E3-861E-17CE13252E52}" type="datetimeFigureOut">
              <a:rPr lang="en-US" smtClean="0"/>
              <a:t>1/23/2017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C2FA96-E043-47F1-B25A-65CD4606D510}" type="slidenum">
              <a:rPr lang="en-US" smtClean="0"/>
              <a:t>‹#›</a:t>
            </a:fld>
            <a:endParaRPr lang="en-US"/>
          </a:p>
        </p:txBody>
      </p:sp>
    </p:spTree>
    <p:extLst>
      <p:ext uri="{BB962C8B-B14F-4D97-AF65-F5344CB8AC3E}">
        <p14:creationId xmlns:p14="http://schemas.microsoft.com/office/powerpoint/2010/main" val="2027558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en.wikipedia.org/wiki/Windows_Management_Instrumentation" TargetMode="External"/><Relationship Id="rId13" Type="http://schemas.openxmlformats.org/officeDocument/2006/relationships/hyperlink" Target="https://en.wikipedia.org/wiki/Windows_Server_2016#cite_note-27" TargetMode="External"/><Relationship Id="rId3" Type="http://schemas.openxmlformats.org/officeDocument/2006/relationships/hyperlink" Target="https://en.wikipedia.org/wiki/WoW64" TargetMode="External"/><Relationship Id="rId7" Type="http://schemas.openxmlformats.org/officeDocument/2006/relationships/hyperlink" Target="https://en.wikipedia.org/wiki/Remote_Desktop_Connection" TargetMode="External"/><Relationship Id="rId12" Type="http://schemas.openxmlformats.org/officeDocument/2006/relationships/hyperlink" Target="https://en.wikipedia.org/wiki/Windows_Server_2016#cite_note-26"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en.wikipedia.org/wiki/Login" TargetMode="External"/><Relationship Id="rId11" Type="http://schemas.openxmlformats.org/officeDocument/2006/relationships/hyperlink" Target="https://en.wikipedia.org/wiki/VHD_(file_format)" TargetMode="External"/><Relationship Id="rId5" Type="http://schemas.openxmlformats.org/officeDocument/2006/relationships/hyperlink" Target="https://en.wikipedia.org/wiki/System_console" TargetMode="External"/><Relationship Id="rId10" Type="http://schemas.openxmlformats.org/officeDocument/2006/relationships/hyperlink" Target="https://en.wikipedia.org/wiki/Windows_Server_2016#cite_note-25" TargetMode="External"/><Relationship Id="rId4" Type="http://schemas.openxmlformats.org/officeDocument/2006/relationships/hyperlink" Target="https://en.wikipedia.org/wiki/Windows_Installer" TargetMode="External"/><Relationship Id="rId9" Type="http://schemas.openxmlformats.org/officeDocument/2006/relationships/hyperlink" Target="https://en.wikipedia.org/wiki/Windows_PowerShell"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BIO</a:t>
            </a:r>
          </a:p>
          <a:p>
            <a:pPr marL="171450" indent="-171450">
              <a:buFontTx/>
              <a:buChar char="-"/>
            </a:pPr>
            <a:r>
              <a:rPr lang="en-US" baseline="0" dirty="0"/>
              <a:t>Working with Docker for almost 1 ½ years</a:t>
            </a:r>
          </a:p>
          <a:p>
            <a:pPr marL="171450" indent="-171450">
              <a:buFontTx/>
              <a:buChar char="-"/>
            </a:pPr>
            <a:r>
              <a:rPr lang="en-US" baseline="0" dirty="0"/>
              <a:t>Driving Docker story for the .NET Core product</a:t>
            </a:r>
          </a:p>
          <a:p>
            <a:pPr marL="171450" indent="-171450">
              <a:buFontTx/>
              <a:buChar char="-"/>
            </a:pPr>
            <a:r>
              <a:rPr lang="en-US" baseline="0" dirty="0"/>
              <a:t>.NET Core team relies on Docker heavily within engineering infrastructure</a:t>
            </a:r>
          </a:p>
          <a:p>
            <a:pPr marL="171450" indent="-171450">
              <a:buFontTx/>
              <a:buChar char="-"/>
            </a:pPr>
            <a:endParaRPr lang="en-US" dirty="0"/>
          </a:p>
          <a:p>
            <a:r>
              <a:rPr lang="en-US" dirty="0"/>
              <a:t>How many people have heard of Docker?</a:t>
            </a:r>
          </a:p>
          <a:p>
            <a:r>
              <a:rPr lang="en-US" dirty="0"/>
              <a:t>How many people have used Docker?</a:t>
            </a:r>
          </a:p>
        </p:txBody>
      </p:sp>
      <p:sp>
        <p:nvSpPr>
          <p:cNvPr id="4" name="Slide Number Placeholder 3"/>
          <p:cNvSpPr>
            <a:spLocks noGrp="1"/>
          </p:cNvSpPr>
          <p:nvPr>
            <p:ph type="sldNum" sz="quarter" idx="10"/>
          </p:nvPr>
        </p:nvSpPr>
        <p:spPr/>
        <p:txBody>
          <a:bodyPr/>
          <a:lstStyle/>
          <a:p>
            <a:fld id="{4FC2FA96-E043-47F1-B25A-65CD4606D510}" type="slidenum">
              <a:rPr lang="en-US" smtClean="0"/>
              <a:t>1</a:t>
            </a:fld>
            <a:endParaRPr lang="en-US"/>
          </a:p>
        </p:txBody>
      </p:sp>
    </p:spTree>
    <p:extLst>
      <p:ext uri="{BB962C8B-B14F-4D97-AF65-F5344CB8AC3E}">
        <p14:creationId xmlns:p14="http://schemas.microsoft.com/office/powerpoint/2010/main" val="2422540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Command Line Interface</a:t>
            </a:r>
          </a:p>
          <a:p>
            <a:endParaRPr lang="en-US" dirty="0"/>
          </a:p>
          <a:p>
            <a:r>
              <a:rPr lang="en-US" dirty="0"/>
              <a:t>Mention Daemon may be remote</a:t>
            </a:r>
          </a:p>
        </p:txBody>
      </p:sp>
      <p:sp>
        <p:nvSpPr>
          <p:cNvPr id="4" name="Slide Number Placeholder 3"/>
          <p:cNvSpPr>
            <a:spLocks noGrp="1"/>
          </p:cNvSpPr>
          <p:nvPr>
            <p:ph type="sldNum" sz="quarter" idx="10"/>
          </p:nvPr>
        </p:nvSpPr>
        <p:spPr/>
        <p:txBody>
          <a:bodyPr/>
          <a:lstStyle/>
          <a:p>
            <a:fld id="{4FC2FA96-E043-47F1-B25A-65CD4606D510}" type="slidenum">
              <a:rPr lang="en-US" smtClean="0"/>
              <a:t>26</a:t>
            </a:fld>
            <a:endParaRPr lang="en-US"/>
          </a:p>
        </p:txBody>
      </p:sp>
    </p:spTree>
    <p:extLst>
      <p:ext uri="{BB962C8B-B14F-4D97-AF65-F5344CB8AC3E}">
        <p14:creationId xmlns:p14="http://schemas.microsoft.com/office/powerpoint/2010/main" val="2888732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27</a:t>
            </a:fld>
            <a:endParaRPr lang="en-US"/>
          </a:p>
        </p:txBody>
      </p:sp>
    </p:spTree>
    <p:extLst>
      <p:ext uri="{BB962C8B-B14F-4D97-AF65-F5344CB8AC3E}">
        <p14:creationId xmlns:p14="http://schemas.microsoft.com/office/powerpoint/2010/main" val="3420342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Docker images are read-only templates from which Docker containers are instantiated. Each image consists of a series of layers. Docker uses union file systems to combine these layers into a single image. Union file systems allow files and directories of separate file systems, known as branches, to be transparently overlaid, forming a single coherent file system.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layers are one of the reasons Docker is so lightweight. When you change a Docker image, such as when you update an application to a new version, a new layer is built and replaces only the layer it updates. The other layers remain intact. To distribute the update, you only need to transfer the updated layer. Layering speeds up distribution of Docker images and reduces the disk space required to host containers. Docker determines which layers need to be updated at runtime.</a:t>
            </a:r>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28</a:t>
            </a:fld>
            <a:endParaRPr lang="en-US"/>
          </a:p>
        </p:txBody>
      </p:sp>
    </p:spTree>
    <p:extLst>
      <p:ext uri="{BB962C8B-B14F-4D97-AF65-F5344CB8AC3E}">
        <p14:creationId xmlns:p14="http://schemas.microsoft.com/office/powerpoint/2010/main" val="753069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t>
            </a:r>
            <a:r>
              <a:rPr lang="en-US" dirty="0" err="1"/>
              <a:t>docker</a:t>
            </a:r>
            <a:r>
              <a:rPr lang="en-US" dirty="0"/>
              <a:t> build users can create an automated build that executes several command-line instructions in succession.</a:t>
            </a:r>
          </a:p>
          <a:p>
            <a:endParaRPr lang="en-US" dirty="0"/>
          </a:p>
          <a:p>
            <a:r>
              <a:rPr lang="en-US" dirty="0"/>
              <a:t>https://docs.docker.com/engine/reference/builder/</a:t>
            </a:r>
          </a:p>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30</a:t>
            </a:fld>
            <a:endParaRPr lang="en-US"/>
          </a:p>
        </p:txBody>
      </p:sp>
    </p:spTree>
    <p:extLst>
      <p:ext uri="{BB962C8B-B14F-4D97-AF65-F5344CB8AC3E}">
        <p14:creationId xmlns:p14="http://schemas.microsoft.com/office/powerpoint/2010/main" val="945592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31</a:t>
            </a:fld>
            <a:endParaRPr lang="en-US"/>
          </a:p>
        </p:txBody>
      </p:sp>
    </p:spTree>
    <p:extLst>
      <p:ext uri="{BB962C8B-B14F-4D97-AF65-F5344CB8AC3E}">
        <p14:creationId xmlns:p14="http://schemas.microsoft.com/office/powerpoint/2010/main" val="677723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Hub is the old</a:t>
            </a:r>
          </a:p>
          <a:p>
            <a:r>
              <a:rPr lang="en-US" dirty="0"/>
              <a:t>Docker Store</a:t>
            </a:r>
            <a:r>
              <a:rPr lang="en-US" baseline="0" dirty="0"/>
              <a:t> is the new</a:t>
            </a:r>
          </a:p>
          <a:p>
            <a:r>
              <a:rPr lang="en-US" baseline="0" dirty="0"/>
              <a:t>Still in transition</a:t>
            </a:r>
          </a:p>
          <a:p>
            <a:r>
              <a:rPr lang="en-US" baseline="0" dirty="0"/>
              <a:t>Docker Store cost $</a:t>
            </a:r>
          </a:p>
          <a:p>
            <a:r>
              <a:rPr lang="en-US" baseline="0" dirty="0"/>
              <a:t>Monetizing compute</a:t>
            </a:r>
          </a:p>
        </p:txBody>
      </p:sp>
      <p:sp>
        <p:nvSpPr>
          <p:cNvPr id="4" name="Slide Number Placeholder 3"/>
          <p:cNvSpPr>
            <a:spLocks noGrp="1"/>
          </p:cNvSpPr>
          <p:nvPr>
            <p:ph type="sldNum" sz="quarter" idx="10"/>
          </p:nvPr>
        </p:nvSpPr>
        <p:spPr/>
        <p:txBody>
          <a:bodyPr/>
          <a:lstStyle/>
          <a:p>
            <a:fld id="{4FC2FA96-E043-47F1-B25A-65CD4606D510}" type="slidenum">
              <a:rPr lang="en-US" smtClean="0"/>
              <a:t>34</a:t>
            </a:fld>
            <a:endParaRPr lang="en-US"/>
          </a:p>
        </p:txBody>
      </p:sp>
    </p:spTree>
    <p:extLst>
      <p:ext uri="{BB962C8B-B14F-4D97-AF65-F5344CB8AC3E}">
        <p14:creationId xmlns:p14="http://schemas.microsoft.com/office/powerpoint/2010/main" val="25330860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Compose is a tool for defining and running multi-container applications with Docker. With Compose, you define a multi-container application in a single file, then spin your application up in a single command which does everything that needs to be done to get it running.</a:t>
            </a:r>
          </a:p>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36</a:t>
            </a:fld>
            <a:endParaRPr lang="en-US"/>
          </a:p>
        </p:txBody>
      </p:sp>
    </p:spTree>
    <p:extLst>
      <p:ext uri="{BB962C8B-B14F-4D97-AF65-F5344CB8AC3E}">
        <p14:creationId xmlns:p14="http://schemas.microsoft.com/office/powerpoint/2010/main" val="3953013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37</a:t>
            </a:fld>
            <a:endParaRPr lang="en-US"/>
          </a:p>
        </p:txBody>
      </p:sp>
    </p:spTree>
    <p:extLst>
      <p:ext uri="{BB962C8B-B14F-4D97-AF65-F5344CB8AC3E}">
        <p14:creationId xmlns:p14="http://schemas.microsoft.com/office/powerpoint/2010/main" val="2584943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Docker is the world's leading software containerization platform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Docker containers wrap a piece of software in a complete filesystem that contains everything needed to run: code, runtime, system tools, system libraries – anything that can be installed on a server. This guarantees that the software will always run the same, regardless of its environment.</a:t>
            </a:r>
          </a:p>
          <a:p>
            <a:endParaRPr lang="en-US" sz="1200" b="0" i="0" kern="1200" dirty="0">
              <a:solidFill>
                <a:schemeClr val="tx1"/>
              </a:solidFill>
              <a:effectLst/>
              <a:latin typeface="+mn-lt"/>
              <a:ea typeface="+mn-ea"/>
              <a:cs typeface="+mn-cs"/>
            </a:endParaRPr>
          </a:p>
          <a:p>
            <a:r>
              <a:rPr lang="en-US" sz="1200" b="0" i="0" kern="1200" cap="all" dirty="0">
                <a:solidFill>
                  <a:schemeClr val="tx1"/>
                </a:solidFill>
                <a:effectLst/>
                <a:latin typeface="+mn-lt"/>
                <a:ea typeface="+mn-ea"/>
                <a:cs typeface="+mn-cs"/>
              </a:rPr>
              <a:t>LIGHTWEIGHT</a:t>
            </a:r>
          </a:p>
          <a:p>
            <a:r>
              <a:rPr lang="en-US" sz="1200" b="0" i="0" kern="1200" dirty="0">
                <a:solidFill>
                  <a:schemeClr val="tx1"/>
                </a:solidFill>
                <a:effectLst/>
                <a:latin typeface="+mn-lt"/>
                <a:ea typeface="+mn-ea"/>
                <a:cs typeface="+mn-cs"/>
              </a:rPr>
              <a:t>Containers running on a single machine share the same operating system kernel; they start instantly and use less RAM. Images are constructed from layered filesystems and share common files, making disk usage and image downloads much more efficient.</a:t>
            </a:r>
          </a:p>
          <a:p>
            <a:endParaRPr lang="en-US" dirty="0"/>
          </a:p>
          <a:p>
            <a:r>
              <a:rPr lang="en-US" sz="1200" b="0" i="0" kern="1200" cap="all" dirty="0">
                <a:solidFill>
                  <a:schemeClr val="tx1"/>
                </a:solidFill>
                <a:effectLst/>
                <a:latin typeface="+mn-lt"/>
                <a:ea typeface="+mn-ea"/>
                <a:cs typeface="+mn-cs"/>
              </a:rPr>
              <a:t>OPEN</a:t>
            </a:r>
          </a:p>
          <a:p>
            <a:r>
              <a:rPr lang="en-US" sz="1200" b="0" i="0" kern="1200" dirty="0">
                <a:solidFill>
                  <a:schemeClr val="tx1"/>
                </a:solidFill>
                <a:effectLst/>
                <a:latin typeface="+mn-lt"/>
                <a:ea typeface="+mn-ea"/>
                <a:cs typeface="+mn-cs"/>
              </a:rPr>
              <a:t>Docker containers are based on open standards, enabling containers to run on all major Linux distributions and on Microsoft Windows -- and on top of any infrastructure.</a:t>
            </a:r>
          </a:p>
          <a:p>
            <a:endParaRPr lang="en-US" dirty="0"/>
          </a:p>
          <a:p>
            <a:r>
              <a:rPr lang="en-US" sz="1200" b="0" i="0" kern="1200" cap="all" dirty="0">
                <a:solidFill>
                  <a:schemeClr val="tx1"/>
                </a:solidFill>
                <a:effectLst/>
                <a:latin typeface="+mn-lt"/>
                <a:ea typeface="+mn-ea"/>
                <a:cs typeface="+mn-cs"/>
              </a:rPr>
              <a:t>SECURE BY DEFAULT</a:t>
            </a:r>
          </a:p>
          <a:p>
            <a:r>
              <a:rPr lang="en-US" sz="1200" b="0" i="0" kern="1200" dirty="0">
                <a:solidFill>
                  <a:schemeClr val="tx1"/>
                </a:solidFill>
                <a:effectLst/>
                <a:latin typeface="+mn-lt"/>
                <a:ea typeface="+mn-ea"/>
                <a:cs typeface="+mn-cs"/>
              </a:rPr>
              <a:t>Containers isolate applications from one another and the underlying infrastructure, while providing an added layer of protection for the application.</a:t>
            </a:r>
          </a:p>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16</a:t>
            </a:fld>
            <a:endParaRPr lang="en-US"/>
          </a:p>
        </p:txBody>
      </p:sp>
    </p:spTree>
    <p:extLst>
      <p:ext uri="{BB962C8B-B14F-4D97-AF65-F5344CB8AC3E}">
        <p14:creationId xmlns:p14="http://schemas.microsoft.com/office/powerpoint/2010/main" val="2024853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Containers and virtual machines have similar resource isolation and allocation benefits -- but a different architectural approach allows containers to be more portable and efficient.</a:t>
            </a:r>
          </a:p>
          <a:p>
            <a:endParaRPr lang="en-US" sz="1200" b="0" i="0" kern="1200" cap="all" dirty="0">
              <a:solidFill>
                <a:schemeClr val="tx1"/>
              </a:solidFill>
              <a:effectLst/>
              <a:latin typeface="+mn-lt"/>
              <a:ea typeface="+mn-ea"/>
              <a:cs typeface="+mn-cs"/>
            </a:endParaRPr>
          </a:p>
          <a:p>
            <a:r>
              <a:rPr lang="en-US" sz="1200" b="0" i="0" kern="1200" cap="all" dirty="0">
                <a:solidFill>
                  <a:schemeClr val="tx1"/>
                </a:solidFill>
                <a:effectLst/>
                <a:latin typeface="+mn-lt"/>
                <a:ea typeface="+mn-ea"/>
                <a:cs typeface="+mn-cs"/>
              </a:rPr>
              <a:t>VIRTUAL MACHINES</a:t>
            </a:r>
          </a:p>
          <a:p>
            <a:r>
              <a:rPr lang="en-US" sz="1200" b="0" i="0" kern="1200" dirty="0">
                <a:solidFill>
                  <a:schemeClr val="tx1"/>
                </a:solidFill>
                <a:effectLst/>
                <a:latin typeface="+mn-lt"/>
                <a:ea typeface="+mn-ea"/>
                <a:cs typeface="+mn-cs"/>
              </a:rPr>
              <a:t>Virtual machines include the application, the necessary binaries and libraries, and an entire guest operating system -- all of which can amount to tens of GBs.</a:t>
            </a:r>
          </a:p>
          <a:p>
            <a:endParaRPr lang="en-US" sz="1200" b="0" i="0" kern="1200" cap="all" dirty="0">
              <a:solidFill>
                <a:schemeClr val="tx1"/>
              </a:solidFill>
              <a:effectLst/>
              <a:latin typeface="+mn-lt"/>
              <a:ea typeface="+mn-ea"/>
              <a:cs typeface="+mn-cs"/>
            </a:endParaRPr>
          </a:p>
          <a:p>
            <a:r>
              <a:rPr lang="en-US" sz="1200" b="0" i="0" kern="1200" cap="all" dirty="0">
                <a:solidFill>
                  <a:schemeClr val="tx1"/>
                </a:solidFill>
                <a:effectLst/>
                <a:latin typeface="+mn-lt"/>
                <a:ea typeface="+mn-ea"/>
                <a:cs typeface="+mn-cs"/>
              </a:rPr>
              <a:t>CONTAINERS</a:t>
            </a:r>
          </a:p>
          <a:p>
            <a:r>
              <a:rPr lang="en-US" sz="1200" b="0" i="0" kern="1200" dirty="0">
                <a:solidFill>
                  <a:schemeClr val="tx1"/>
                </a:solidFill>
                <a:effectLst/>
                <a:latin typeface="+mn-lt"/>
                <a:ea typeface="+mn-ea"/>
                <a:cs typeface="+mn-cs"/>
              </a:rPr>
              <a:t>Containers include the application and all of its dependencies --but share the kernel with other containers, running as isolated processes in user space on the host operating system. Docker containers are not tied to any specific infrastructure: they run on any computer, on any infrastructure, and in any cloud.  No UI</a:t>
            </a:r>
          </a:p>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17</a:t>
            </a:fld>
            <a:endParaRPr lang="en-US"/>
          </a:p>
        </p:txBody>
      </p:sp>
    </p:spTree>
    <p:extLst>
      <p:ext uri="{BB962C8B-B14F-4D97-AF65-F5344CB8AC3E}">
        <p14:creationId xmlns:p14="http://schemas.microsoft.com/office/powerpoint/2010/main" val="1530634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Skip the setup and maintenance of development environments and language-specific tooling. Focus on creating new features, fixing issues, and shipping software.</a:t>
            </a:r>
          </a:p>
          <a:p>
            <a:endParaRPr lang="en-US" sz="1200" b="0" i="0" kern="1200" cap="all" dirty="0">
              <a:solidFill>
                <a:schemeClr val="tx1"/>
              </a:solidFill>
              <a:effectLst/>
              <a:latin typeface="+mn-lt"/>
              <a:ea typeface="+mn-ea"/>
              <a:cs typeface="+mn-cs"/>
            </a:endParaRPr>
          </a:p>
          <a:p>
            <a:r>
              <a:rPr lang="en-US" sz="1200" b="0" i="0" kern="1200" cap="all" dirty="0">
                <a:solidFill>
                  <a:schemeClr val="tx1"/>
                </a:solidFill>
                <a:effectLst/>
                <a:latin typeface="+mn-lt"/>
                <a:ea typeface="+mn-ea"/>
                <a:cs typeface="+mn-cs"/>
              </a:rPr>
              <a:t>ACCELERATE DEVELOPERS</a:t>
            </a:r>
          </a:p>
          <a:p>
            <a:r>
              <a:rPr lang="en-US" sz="1200" b="0" i="0" kern="1200" dirty="0">
                <a:solidFill>
                  <a:schemeClr val="tx1"/>
                </a:solidFill>
                <a:effectLst/>
                <a:latin typeface="+mn-lt"/>
                <a:ea typeface="+mn-ea"/>
                <a:cs typeface="+mn-cs"/>
              </a:rPr>
              <a:t>Stop wasting hours setting up developer environments, spinning up new instances, and making copies of production code to run locally. With Docker, you simply take copies of your live environment and run them on any new endpoint running a Docker engine.</a:t>
            </a:r>
          </a:p>
          <a:p>
            <a:endParaRPr lang="en-US" dirty="0"/>
          </a:p>
          <a:p>
            <a:r>
              <a:rPr lang="en-US" sz="1200" b="0" i="0" kern="1200" cap="all" dirty="0">
                <a:solidFill>
                  <a:schemeClr val="tx1"/>
                </a:solidFill>
                <a:effectLst/>
                <a:latin typeface="+mn-lt"/>
                <a:ea typeface="+mn-ea"/>
                <a:cs typeface="+mn-cs"/>
              </a:rPr>
              <a:t>EMPOWER CREATIVITY</a:t>
            </a:r>
          </a:p>
          <a:p>
            <a:r>
              <a:rPr lang="en-US" sz="1200" b="0" i="0" kern="1200" dirty="0">
                <a:solidFill>
                  <a:schemeClr val="tx1"/>
                </a:solidFill>
                <a:effectLst/>
                <a:latin typeface="+mn-lt"/>
                <a:ea typeface="+mn-ea"/>
                <a:cs typeface="+mn-cs"/>
              </a:rPr>
              <a:t>The isolation capabilities of Docker containers free developers from constraints: they can use the best language and tools for their application services without worrying about causing internal tooling conflicts.</a:t>
            </a:r>
          </a:p>
          <a:p>
            <a:endParaRPr lang="en-US" dirty="0"/>
          </a:p>
          <a:p>
            <a:r>
              <a:rPr lang="en-US" sz="1200" b="0" i="0" kern="1200" cap="all" dirty="0">
                <a:solidFill>
                  <a:schemeClr val="tx1"/>
                </a:solidFill>
                <a:effectLst/>
                <a:latin typeface="+mn-lt"/>
                <a:ea typeface="+mn-ea"/>
                <a:cs typeface="+mn-cs"/>
              </a:rPr>
              <a:t>ELIMINATE ENVIRONMENT INCONSISTENCIES</a:t>
            </a:r>
          </a:p>
          <a:p>
            <a:r>
              <a:rPr lang="en-US" sz="1200" b="0" i="0" kern="1200" dirty="0">
                <a:solidFill>
                  <a:schemeClr val="tx1"/>
                </a:solidFill>
                <a:effectLst/>
                <a:latin typeface="+mn-lt"/>
                <a:ea typeface="+mn-ea"/>
                <a:cs typeface="+mn-cs"/>
              </a:rPr>
              <a:t>Packaging an application in a container with its configs and dependencies guarantees that the application will always work as designed in any environment: locally, on another machine, in test or production. No more worries about having to install the same configurations into different environments.</a:t>
            </a:r>
          </a:p>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18</a:t>
            </a:fld>
            <a:endParaRPr lang="en-US"/>
          </a:p>
        </p:txBody>
      </p:sp>
    </p:spTree>
    <p:extLst>
      <p:ext uri="{BB962C8B-B14F-4D97-AF65-F5344CB8AC3E}">
        <p14:creationId xmlns:p14="http://schemas.microsoft.com/office/powerpoint/2010/main" val="1858802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Docker creates a common framework for developers and sysadmins to work together on distributed applications</a:t>
            </a:r>
          </a:p>
          <a:p>
            <a:endParaRPr lang="en-US" sz="1200" b="0" i="0" kern="1200" cap="all" dirty="0">
              <a:solidFill>
                <a:schemeClr val="tx1"/>
              </a:solidFill>
              <a:effectLst/>
              <a:latin typeface="+mn-lt"/>
              <a:ea typeface="+mn-ea"/>
              <a:cs typeface="+mn-cs"/>
            </a:endParaRPr>
          </a:p>
          <a:p>
            <a:r>
              <a:rPr lang="en-US" sz="1200" b="0" i="0" kern="1200" cap="all" dirty="0">
                <a:solidFill>
                  <a:schemeClr val="tx1"/>
                </a:solidFill>
                <a:effectLst/>
                <a:latin typeface="+mn-lt"/>
                <a:ea typeface="+mn-ea"/>
                <a:cs typeface="+mn-cs"/>
              </a:rPr>
              <a:t>DISTRIBUTE &amp; SHARE CONTENT</a:t>
            </a:r>
          </a:p>
          <a:p>
            <a:r>
              <a:rPr lang="en-US" sz="1200" b="0" i="0" kern="1200" dirty="0">
                <a:solidFill>
                  <a:schemeClr val="tx1"/>
                </a:solidFill>
                <a:effectLst/>
                <a:latin typeface="+mn-lt"/>
                <a:ea typeface="+mn-ea"/>
                <a:cs typeface="+mn-cs"/>
              </a:rPr>
              <a:t>Store, distribute, and manage Docker images in Docker Hub with your team. Image updates, changes, and history are automatically shared across your organization.</a:t>
            </a:r>
          </a:p>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19</a:t>
            </a:fld>
            <a:endParaRPr lang="en-US"/>
          </a:p>
        </p:txBody>
      </p:sp>
    </p:spTree>
    <p:extLst>
      <p:ext uri="{BB962C8B-B14F-4D97-AF65-F5344CB8AC3E}">
        <p14:creationId xmlns:p14="http://schemas.microsoft.com/office/powerpoint/2010/main" val="191125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Docker allows you to dynamically change your application -- from adding new capabilities, to quickly changing problem areas.</a:t>
            </a:r>
          </a:p>
          <a:p>
            <a:endParaRPr lang="en-US" sz="1200" b="1" i="0" kern="1200" cap="all" dirty="0">
              <a:solidFill>
                <a:schemeClr val="tx1"/>
              </a:solidFill>
              <a:effectLst/>
              <a:latin typeface="+mn-lt"/>
              <a:ea typeface="+mn-ea"/>
              <a:cs typeface="+mn-cs"/>
            </a:endParaRPr>
          </a:p>
          <a:p>
            <a:r>
              <a:rPr lang="en-US" sz="1200" b="0" i="0" kern="1200" cap="all" dirty="0">
                <a:solidFill>
                  <a:schemeClr val="tx1"/>
                </a:solidFill>
                <a:effectLst/>
                <a:latin typeface="+mn-lt"/>
                <a:ea typeface="+mn-ea"/>
                <a:cs typeface="+mn-cs"/>
              </a:rPr>
              <a:t>SHIP 7X MORE</a:t>
            </a:r>
          </a:p>
          <a:p>
            <a:r>
              <a:rPr lang="en-US" sz="1200" b="0" i="0" kern="1200" dirty="0">
                <a:solidFill>
                  <a:schemeClr val="tx1"/>
                </a:solidFill>
                <a:effectLst/>
                <a:latin typeface="+mn-lt"/>
                <a:ea typeface="+mn-ea"/>
                <a:cs typeface="+mn-cs"/>
              </a:rPr>
              <a:t>On average, Docker users ship 7X more software after deploying Docker in their environment. More frequent software updates provide added value to customers.</a:t>
            </a:r>
          </a:p>
          <a:p>
            <a:endParaRPr lang="en-US" dirty="0"/>
          </a:p>
          <a:p>
            <a:r>
              <a:rPr lang="en-US" sz="1200" b="0" i="0" kern="1200" cap="all" dirty="0">
                <a:solidFill>
                  <a:schemeClr val="tx1"/>
                </a:solidFill>
                <a:effectLst/>
                <a:latin typeface="+mn-lt"/>
                <a:ea typeface="+mn-ea"/>
                <a:cs typeface="+mn-cs"/>
              </a:rPr>
              <a:t>QUICKLY SCALE</a:t>
            </a:r>
          </a:p>
          <a:p>
            <a:r>
              <a:rPr lang="en-US" sz="1200" b="0" i="0" kern="1200" dirty="0">
                <a:solidFill>
                  <a:schemeClr val="tx1"/>
                </a:solidFill>
                <a:effectLst/>
                <a:latin typeface="+mn-lt"/>
                <a:ea typeface="+mn-ea"/>
                <a:cs typeface="+mn-cs"/>
              </a:rPr>
              <a:t>Docker containers spin up and down in seconds, making it easy to scale application services to satisfy peak customer demand, and then reduce running containers when demand ebbs.</a:t>
            </a:r>
          </a:p>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20</a:t>
            </a:fld>
            <a:endParaRPr lang="en-US"/>
          </a:p>
        </p:txBody>
      </p:sp>
    </p:spTree>
    <p:extLst>
      <p:ext uri="{BB962C8B-B14F-4D97-AF65-F5344CB8AC3E}">
        <p14:creationId xmlns:p14="http://schemas.microsoft.com/office/powerpoint/2010/main" val="3444113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75" name="Shape 375"/>
          <p:cNvSpPr txBox="1">
            <a:spLocks noGrp="1"/>
          </p:cNvSpPr>
          <p:nvPr>
            <p:ph type="body" idx="1"/>
          </p:nvPr>
        </p:nvSpPr>
        <p:spPr>
          <a:xfrm>
            <a:off x="685800" y="4400550"/>
            <a:ext cx="5486400" cy="3600600"/>
          </a:xfrm>
          <a:prstGeom prst="rect">
            <a:avLst/>
          </a:prstGeom>
          <a:noFill/>
          <a:ln>
            <a:noFill/>
          </a:ln>
        </p:spPr>
        <p:txBody>
          <a:bodyPr lIns="91425" tIns="45700" rIns="91425" bIns="45700" anchor="t" anchorCtr="0">
            <a:noAutofit/>
          </a:bodyPr>
          <a:lstStyle/>
          <a:p>
            <a:pPr marL="0" marR="0" lvl="0" indent="0" algn="l" rtl="0">
              <a:spcBef>
                <a:spcPts val="0"/>
              </a:spcBef>
              <a:buNone/>
            </a:pPr>
            <a:r>
              <a:rPr lang="en-US" sz="1200" b="0" i="0" u="none" strike="noStrike" cap="none" dirty="0">
                <a:solidFill>
                  <a:schemeClr val="dk1"/>
                </a:solidFill>
                <a:latin typeface="Calibri"/>
                <a:ea typeface="Calibri"/>
                <a:cs typeface="Calibri"/>
                <a:sym typeface="Calibri"/>
              </a:rPr>
              <a:t>Build, Ship, Run</a:t>
            </a:r>
            <a:r>
              <a:rPr lang="en-US" sz="1200" b="0" i="0" u="none" strike="noStrike" cap="none" baseline="0" dirty="0">
                <a:solidFill>
                  <a:schemeClr val="dk1"/>
                </a:solidFill>
                <a:latin typeface="Calibri"/>
                <a:ea typeface="Calibri"/>
                <a:cs typeface="Calibri"/>
                <a:sym typeface="Calibri"/>
              </a:rPr>
              <a:t> – Any App Anywhere – that’s Docker’s slogan </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But, what does it mean?</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What it essentially boils down to is that developers can choose whatever language or components they want to build their application – </a:t>
            </a:r>
            <a:r>
              <a:rPr lang="en-US" sz="1200" b="0" i="0" u="none" strike="noStrike" cap="none" baseline="0" dirty="0" err="1">
                <a:solidFill>
                  <a:schemeClr val="dk1"/>
                </a:solidFill>
                <a:latin typeface="Calibri"/>
                <a:ea typeface="Calibri"/>
                <a:cs typeface="Calibri"/>
                <a:sym typeface="Calibri"/>
              </a:rPr>
              <a:t>.Net</a:t>
            </a:r>
            <a:r>
              <a:rPr lang="en-US" sz="1200" b="0" i="0" u="none" strike="noStrike" cap="none" baseline="0" dirty="0">
                <a:solidFill>
                  <a:schemeClr val="dk1"/>
                </a:solidFill>
                <a:latin typeface="Calibri"/>
                <a:ea typeface="Calibri"/>
                <a:cs typeface="Calibri"/>
                <a:sym typeface="Calibri"/>
              </a:rPr>
              <a:t>, ASP, Java, Ruby, </a:t>
            </a:r>
            <a:r>
              <a:rPr lang="en-US" sz="1200" b="0" i="0" u="none" strike="noStrike" cap="none" baseline="0" dirty="0" err="1">
                <a:solidFill>
                  <a:schemeClr val="dk1"/>
                </a:solidFill>
                <a:latin typeface="Calibri"/>
                <a:ea typeface="Calibri"/>
                <a:cs typeface="Calibri"/>
                <a:sym typeface="Calibri"/>
              </a:rPr>
              <a:t>Redis</a:t>
            </a:r>
            <a:r>
              <a:rPr lang="en-US" sz="1200" b="0" i="0" u="none" strike="noStrike" cap="none" baseline="0" dirty="0">
                <a:solidFill>
                  <a:schemeClr val="dk1"/>
                </a:solidFill>
                <a:latin typeface="Calibri"/>
                <a:ea typeface="Calibri"/>
                <a:cs typeface="Calibri"/>
                <a:sym typeface="Calibri"/>
              </a:rPr>
              <a:t>, </a:t>
            </a:r>
            <a:r>
              <a:rPr lang="en-US" sz="1200" b="0" i="0" u="none" strike="noStrike" cap="none" baseline="0" dirty="0" err="1">
                <a:solidFill>
                  <a:schemeClr val="dk1"/>
                </a:solidFill>
                <a:latin typeface="Calibri"/>
                <a:ea typeface="Calibri"/>
                <a:cs typeface="Calibri"/>
                <a:sym typeface="Calibri"/>
              </a:rPr>
              <a:t>etc</a:t>
            </a:r>
            <a:r>
              <a:rPr lang="en-US" sz="1200" b="0" i="0" u="none" strike="noStrike" cap="none" baseline="0" dirty="0">
                <a:solidFill>
                  <a:schemeClr val="dk1"/>
                </a:solidFill>
                <a:latin typeface="Calibri"/>
                <a:ea typeface="Calibri"/>
                <a:cs typeface="Calibri"/>
                <a:sym typeface="Calibri"/>
              </a:rPr>
              <a:t>  across both the Linux and Windows ecosystem. They are assured that whatever they code up, it will run wherever the Ops team chooses to deploy it – Physical, virtual, or cloud – it makes no difference to Docker. </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An application written on a developers laptop will run exactly the same on the largest bare metal servers, in the cloud, even on a Raspberry Pi in my den. </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Move applications seamlessly from dev to test to production. </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Talk about </a:t>
            </a:r>
            <a:r>
              <a:rPr lang="en-US" dirty="0" err="1"/>
              <a:t>linux</a:t>
            </a:r>
            <a:r>
              <a:rPr lang="en-US" dirty="0"/>
              <a:t> vs Windows – Windows containers are windows only specific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Nano Server</a:t>
            </a:r>
            <a:r>
              <a:rPr lang="en-US" sz="1200" b="0" i="0" kern="1200" dirty="0">
                <a:solidFill>
                  <a:schemeClr val="tx1"/>
                </a:solidFill>
                <a:effectLst/>
                <a:latin typeface="+mn-lt"/>
                <a:ea typeface="+mn-ea"/>
                <a:cs typeface="+mn-cs"/>
              </a:rPr>
              <a:t>, which offers a minimal-footprint headless version of Windows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Windows Server,</a:t>
            </a:r>
            <a:r>
              <a:rPr lang="en-US" sz="1200" b="0" i="0" kern="1200" baseline="0" dirty="0">
                <a:solidFill>
                  <a:schemeClr val="tx1"/>
                </a:solidFill>
                <a:effectLst/>
                <a:latin typeface="+mn-lt"/>
                <a:ea typeface="+mn-ea"/>
                <a:cs typeface="+mn-cs"/>
              </a:rPr>
              <a:t> light UI version of Windows Server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Microsoft announced a new installation option, Nano Server, which offers a minimal-footprint headless version of Windows Server. It excludes the graphical user interface, </a:t>
            </a:r>
            <a:r>
              <a:rPr lang="en-US" sz="1200" b="0" i="0" u="none" strike="noStrike" kern="1200" dirty="0">
                <a:solidFill>
                  <a:schemeClr val="tx1"/>
                </a:solidFill>
                <a:effectLst/>
                <a:latin typeface="+mn-lt"/>
                <a:ea typeface="+mn-ea"/>
                <a:cs typeface="+mn-cs"/>
                <a:hlinkClick r:id="rId3" tooltip="WoW64"/>
              </a:rPr>
              <a:t>WoW64</a:t>
            </a:r>
            <a:r>
              <a:rPr lang="en-US" sz="1200" b="0" i="0" kern="1200" dirty="0">
                <a:solidFill>
                  <a:schemeClr val="tx1"/>
                </a:solidFill>
                <a:effectLst/>
                <a:latin typeface="+mn-lt"/>
                <a:ea typeface="+mn-ea"/>
                <a:cs typeface="+mn-cs"/>
              </a:rPr>
              <a:t> (support for 32-bit software) and </a:t>
            </a:r>
            <a:r>
              <a:rPr lang="en-US" sz="1200" b="0" i="0" u="none" strike="noStrike" kern="1200" dirty="0">
                <a:solidFill>
                  <a:schemeClr val="tx1"/>
                </a:solidFill>
                <a:effectLst/>
                <a:latin typeface="+mn-lt"/>
                <a:ea typeface="+mn-ea"/>
                <a:cs typeface="+mn-cs"/>
                <a:hlinkClick r:id="rId4" tooltip="Windows Installer"/>
              </a:rPr>
              <a:t>Windows Installer</a:t>
            </a:r>
            <a:r>
              <a:rPr lang="en-US" sz="1200" b="0" i="0" kern="1200" dirty="0">
                <a:solidFill>
                  <a:schemeClr val="tx1"/>
                </a:solidFill>
                <a:effectLst/>
                <a:latin typeface="+mn-lt"/>
                <a:ea typeface="+mn-ea"/>
                <a:cs typeface="+mn-cs"/>
              </a:rPr>
              <a:t>. It does not support </a:t>
            </a:r>
            <a:r>
              <a:rPr lang="en-US" sz="1200" b="0" i="0" u="none" strike="noStrike" kern="1200" dirty="0">
                <a:solidFill>
                  <a:schemeClr val="tx1"/>
                </a:solidFill>
                <a:effectLst/>
                <a:latin typeface="+mn-lt"/>
                <a:ea typeface="+mn-ea"/>
                <a:cs typeface="+mn-cs"/>
                <a:hlinkClick r:id="rId5" tooltip="System console"/>
              </a:rPr>
              <a:t>console</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6" tooltip="Login"/>
              </a:rPr>
              <a:t>login</a:t>
            </a:r>
            <a:r>
              <a:rPr lang="en-US" sz="1200" b="0" i="0" kern="1200" dirty="0">
                <a:solidFill>
                  <a:schemeClr val="tx1"/>
                </a:solidFill>
                <a:effectLst/>
                <a:latin typeface="+mn-lt"/>
                <a:ea typeface="+mn-ea"/>
                <a:cs typeface="+mn-cs"/>
              </a:rPr>
              <a:t>, either locally or via </a:t>
            </a:r>
            <a:r>
              <a:rPr lang="en-US" sz="1200" b="0" i="0" u="none" strike="noStrike" kern="1200" dirty="0">
                <a:solidFill>
                  <a:schemeClr val="tx1"/>
                </a:solidFill>
                <a:effectLst/>
                <a:latin typeface="+mn-lt"/>
                <a:ea typeface="+mn-ea"/>
                <a:cs typeface="+mn-cs"/>
                <a:hlinkClick r:id="rId7" tooltip="Remote Desktop Connection"/>
              </a:rPr>
              <a:t>Remote Desktop Connection</a:t>
            </a:r>
            <a:r>
              <a:rPr lang="en-US" sz="1200" b="0" i="0" kern="1200" dirty="0">
                <a:solidFill>
                  <a:schemeClr val="tx1"/>
                </a:solidFill>
                <a:effectLst/>
                <a:latin typeface="+mn-lt"/>
                <a:ea typeface="+mn-ea"/>
                <a:cs typeface="+mn-cs"/>
              </a:rPr>
              <a:t>. All management is performed remotely via </a:t>
            </a:r>
            <a:r>
              <a:rPr lang="en-US" sz="1200" b="0" i="0" u="none" strike="noStrike" kern="1200" dirty="0">
                <a:solidFill>
                  <a:schemeClr val="tx1"/>
                </a:solidFill>
                <a:effectLst/>
                <a:latin typeface="+mn-lt"/>
                <a:ea typeface="+mn-ea"/>
                <a:cs typeface="+mn-cs"/>
                <a:hlinkClick r:id="rId8" tooltip="Windows Management Instrumentation"/>
              </a:rPr>
              <a:t>Windows Management Instrumentation</a:t>
            </a:r>
            <a:r>
              <a:rPr lang="en-US" sz="1200" b="0" i="0" kern="1200" dirty="0">
                <a:solidFill>
                  <a:schemeClr val="tx1"/>
                </a:solidFill>
                <a:effectLst/>
                <a:latin typeface="+mn-lt"/>
                <a:ea typeface="+mn-ea"/>
                <a:cs typeface="+mn-cs"/>
              </a:rPr>
              <a:t> (WMI), </a:t>
            </a:r>
            <a:r>
              <a:rPr lang="en-US" sz="1200" b="0" i="0" u="none" strike="noStrike" kern="1200" dirty="0">
                <a:solidFill>
                  <a:schemeClr val="tx1"/>
                </a:solidFill>
                <a:effectLst/>
                <a:latin typeface="+mn-lt"/>
                <a:ea typeface="+mn-ea"/>
                <a:cs typeface="+mn-cs"/>
                <a:hlinkClick r:id="rId9" tooltip="Windows PowerShell"/>
              </a:rPr>
              <a:t>Windows PowerShell</a:t>
            </a:r>
            <a:r>
              <a:rPr lang="en-US" sz="1200" b="0" i="0" kern="1200" dirty="0">
                <a:solidFill>
                  <a:schemeClr val="tx1"/>
                </a:solidFill>
                <a:effectLst/>
                <a:latin typeface="+mn-lt"/>
                <a:ea typeface="+mn-ea"/>
                <a:cs typeface="+mn-cs"/>
              </a:rPr>
              <a:t> and Remote Server Management Tools (a collection of web-based GUI and command line tools).</a:t>
            </a:r>
            <a:r>
              <a:rPr lang="en-US" sz="1200" b="0" i="0" u="none" strike="noStrike" kern="1200" baseline="30000" dirty="0">
                <a:solidFill>
                  <a:schemeClr val="tx1"/>
                </a:solidFill>
                <a:effectLst/>
                <a:latin typeface="+mn-lt"/>
                <a:ea typeface="+mn-ea"/>
                <a:cs typeface="+mn-cs"/>
                <a:hlinkClick r:id="rId10"/>
              </a:rPr>
              <a:t>[25]</a:t>
            </a:r>
            <a:r>
              <a:rPr lang="en-US" sz="1200" b="0" i="0" kern="1200" dirty="0">
                <a:solidFill>
                  <a:schemeClr val="tx1"/>
                </a:solidFill>
                <a:effectLst/>
                <a:latin typeface="+mn-lt"/>
                <a:ea typeface="+mn-ea"/>
                <a:cs typeface="+mn-cs"/>
              </a:rPr>
              <a:t> However, in Technical Preview 5, Microsoft has re-added the ability to administer Nano Server locally through PowerShell. According to Microsoft engineer Jeffrey </a:t>
            </a:r>
            <a:r>
              <a:rPr lang="en-US" sz="1200" b="0" i="0" kern="1200" dirty="0" err="1">
                <a:solidFill>
                  <a:schemeClr val="tx1"/>
                </a:solidFill>
                <a:effectLst/>
                <a:latin typeface="+mn-lt"/>
                <a:ea typeface="+mn-ea"/>
                <a:cs typeface="+mn-cs"/>
              </a:rPr>
              <a:t>Snover</a:t>
            </a:r>
            <a:r>
              <a:rPr lang="en-US" sz="1200" b="0" i="0" kern="1200" dirty="0">
                <a:solidFill>
                  <a:schemeClr val="tx1"/>
                </a:solidFill>
                <a:effectLst/>
                <a:latin typeface="+mn-lt"/>
                <a:ea typeface="+mn-ea"/>
                <a:cs typeface="+mn-cs"/>
              </a:rPr>
              <a:t>, Nano Server has 93% lower </a:t>
            </a:r>
            <a:r>
              <a:rPr lang="en-US" sz="1200" b="0" i="0" u="none" strike="noStrike" kern="1200" dirty="0">
                <a:solidFill>
                  <a:schemeClr val="tx1"/>
                </a:solidFill>
                <a:effectLst/>
                <a:latin typeface="+mn-lt"/>
                <a:ea typeface="+mn-ea"/>
                <a:cs typeface="+mn-cs"/>
                <a:hlinkClick r:id="rId11" tooltip="VHD (file format)"/>
              </a:rPr>
              <a:t>VHD</a:t>
            </a:r>
            <a:r>
              <a:rPr lang="en-US" sz="1200" b="0" i="0" kern="1200" dirty="0">
                <a:solidFill>
                  <a:schemeClr val="tx1"/>
                </a:solidFill>
                <a:effectLst/>
                <a:latin typeface="+mn-lt"/>
                <a:ea typeface="+mn-ea"/>
                <a:cs typeface="+mn-cs"/>
              </a:rPr>
              <a:t> size, 92% fewer critical security advisories, and 80% fewer reboots than Windows Server.</a:t>
            </a:r>
            <a:r>
              <a:rPr lang="en-US" sz="1200" b="0" i="0" u="none" strike="noStrike" kern="1200" baseline="30000" dirty="0">
                <a:solidFill>
                  <a:schemeClr val="tx1"/>
                </a:solidFill>
                <a:effectLst/>
                <a:latin typeface="+mn-lt"/>
                <a:ea typeface="+mn-ea"/>
                <a:cs typeface="+mn-cs"/>
                <a:hlinkClick r:id="rId12"/>
              </a:rPr>
              <a:t>[26]</a:t>
            </a:r>
            <a:r>
              <a:rPr lang="en-US" sz="1200" b="0" i="0" u="none" strike="noStrike" kern="1200" baseline="30000" dirty="0">
                <a:solidFill>
                  <a:schemeClr val="tx1"/>
                </a:solidFill>
                <a:effectLst/>
                <a:latin typeface="+mn-lt"/>
                <a:ea typeface="+mn-ea"/>
                <a:cs typeface="+mn-cs"/>
                <a:hlinkClick r:id="rId13"/>
              </a:rPr>
              <a:t>[27]</a:t>
            </a:r>
            <a:endParaRPr lang="en-US" dirty="0"/>
          </a:p>
          <a:p>
            <a:pPr marL="0" marR="0" lvl="0" indent="0" algn="l" rtl="0">
              <a:spcBef>
                <a:spcPts val="0"/>
              </a:spcBef>
              <a:buNone/>
            </a:pPr>
            <a:endParaRPr sz="1200" b="0" i="0" u="none" strike="noStrike" cap="none" dirty="0">
              <a:solidFill>
                <a:schemeClr val="dk1"/>
              </a:solidFill>
              <a:latin typeface="Calibri"/>
              <a:ea typeface="Calibri"/>
              <a:cs typeface="Calibri"/>
              <a:sym typeface="Calibri"/>
            </a:endParaRPr>
          </a:p>
        </p:txBody>
      </p:sp>
      <p:sp>
        <p:nvSpPr>
          <p:cNvPr id="376" name="Shape 376"/>
          <p:cNvSpPr txBox="1">
            <a:spLocks noGrp="1"/>
          </p:cNvSpPr>
          <p:nvPr>
            <p:ph type="sldNum" idx="12"/>
          </p:nvPr>
        </p:nvSpPr>
        <p:spPr>
          <a:xfrm>
            <a:off x="3884612" y="8685213"/>
            <a:ext cx="2971800" cy="4587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21</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14800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vs instance analogy</a:t>
            </a:r>
          </a:p>
        </p:txBody>
      </p:sp>
      <p:sp>
        <p:nvSpPr>
          <p:cNvPr id="4" name="Slide Number Placeholder 3"/>
          <p:cNvSpPr>
            <a:spLocks noGrp="1"/>
          </p:cNvSpPr>
          <p:nvPr>
            <p:ph type="sldNum" sz="quarter" idx="10"/>
          </p:nvPr>
        </p:nvSpPr>
        <p:spPr/>
        <p:txBody>
          <a:bodyPr/>
          <a:lstStyle/>
          <a:p>
            <a:fld id="{4FC2FA96-E043-47F1-B25A-65CD4606D510}" type="slidenum">
              <a:rPr lang="en-US" smtClean="0"/>
              <a:t>23</a:t>
            </a:fld>
            <a:endParaRPr lang="en-US"/>
          </a:p>
        </p:txBody>
      </p:sp>
    </p:spTree>
    <p:extLst>
      <p:ext uri="{BB962C8B-B14F-4D97-AF65-F5344CB8AC3E}">
        <p14:creationId xmlns:p14="http://schemas.microsoft.com/office/powerpoint/2010/main" val="1868608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25</a:t>
            </a:fld>
            <a:endParaRPr lang="en-US"/>
          </a:p>
        </p:txBody>
      </p:sp>
    </p:spTree>
    <p:extLst>
      <p:ext uri="{BB962C8B-B14F-4D97-AF65-F5344CB8AC3E}">
        <p14:creationId xmlns:p14="http://schemas.microsoft.com/office/powerpoint/2010/main" val="42481977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2_Title and Content - White">
    <p:spTree>
      <p:nvGrpSpPr>
        <p:cNvPr id="1" name="Shape 212"/>
        <p:cNvGrpSpPr/>
        <p:nvPr/>
      </p:nvGrpSpPr>
      <p:grpSpPr>
        <a:xfrm>
          <a:off x="0" y="0"/>
          <a:ext cx="0" cy="0"/>
          <a:chOff x="0" y="0"/>
          <a:chExt cx="0" cy="0"/>
        </a:xfrm>
      </p:grpSpPr>
      <p:sp>
        <p:nvSpPr>
          <p:cNvPr id="213" name="Shape 213"/>
          <p:cNvSpPr txBox="1">
            <a:spLocks noGrp="1"/>
          </p:cNvSpPr>
          <p:nvPr>
            <p:ph type="title"/>
          </p:nvPr>
        </p:nvSpPr>
        <p:spPr>
          <a:xfrm>
            <a:off x="304800" y="365124"/>
            <a:ext cx="11582400" cy="639891"/>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3"/>
              </a:buClr>
              <a:buFont typeface="Arial"/>
              <a:buNone/>
              <a:defRPr sz="4267" b="0" i="0" u="none" strike="noStrike" cap="none">
                <a:solidFill>
                  <a:schemeClr val="accent3"/>
                </a:solidFill>
                <a:latin typeface="Arial"/>
                <a:ea typeface="Arial"/>
                <a:cs typeface="Arial"/>
                <a:sym typeface="Arial"/>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a:p>
        </p:txBody>
      </p:sp>
      <p:sp>
        <p:nvSpPr>
          <p:cNvPr id="214" name="Shape 214"/>
          <p:cNvSpPr txBox="1">
            <a:spLocks noGrp="1"/>
          </p:cNvSpPr>
          <p:nvPr>
            <p:ph type="body" idx="1"/>
          </p:nvPr>
        </p:nvSpPr>
        <p:spPr>
          <a:xfrm>
            <a:off x="304800" y="1126767"/>
            <a:ext cx="11582400" cy="5050196"/>
          </a:xfrm>
          <a:prstGeom prst="rect">
            <a:avLst/>
          </a:prstGeom>
          <a:noFill/>
          <a:ln>
            <a:noFill/>
          </a:ln>
        </p:spPr>
        <p:txBody>
          <a:bodyPr lIns="91425" tIns="91425" rIns="91425" bIns="91425" anchor="t" anchorCtr="0"/>
          <a:lstStyle>
            <a:lvl1pPr marL="228594" marR="0" lvl="0" indent="-59265" algn="l" rtl="0">
              <a:lnSpc>
                <a:spcPct val="90000"/>
              </a:lnSpc>
              <a:spcBef>
                <a:spcPts val="1000"/>
              </a:spcBef>
              <a:buClr>
                <a:schemeClr val="accent3"/>
              </a:buClr>
              <a:buSzPct val="100000"/>
              <a:buFont typeface="Arial"/>
              <a:buChar char="•"/>
              <a:defRPr sz="2667" b="0" i="0" u="none" strike="noStrike" cap="none">
                <a:solidFill>
                  <a:schemeClr val="accent6"/>
                </a:solidFill>
                <a:latin typeface="Arial"/>
                <a:ea typeface="Arial"/>
                <a:cs typeface="Arial"/>
                <a:sym typeface="Arial"/>
              </a:defRPr>
            </a:lvl1pPr>
            <a:lvl2pPr marL="685783" marR="0" lvl="1" indent="-76198" algn="l" rtl="0">
              <a:lnSpc>
                <a:spcPct val="90000"/>
              </a:lnSpc>
              <a:spcBef>
                <a:spcPts val="500"/>
              </a:spcBef>
              <a:buClr>
                <a:schemeClr val="accent3"/>
              </a:buClr>
              <a:buSzPct val="100000"/>
              <a:buFont typeface="Arial"/>
              <a:buChar char="−"/>
              <a:defRPr sz="2400" b="0" i="0" u="none" strike="noStrike" cap="none">
                <a:solidFill>
                  <a:schemeClr val="accent6"/>
                </a:solidFill>
                <a:latin typeface="Arial"/>
                <a:ea typeface="Arial"/>
                <a:cs typeface="Arial"/>
                <a:sym typeface="Arial"/>
              </a:defRPr>
            </a:lvl2pPr>
            <a:lvl3pPr marL="1142971" marR="0" lvl="2" indent="-101597" algn="l" rtl="0">
              <a:lnSpc>
                <a:spcPct val="90000"/>
              </a:lnSpc>
              <a:spcBef>
                <a:spcPts val="500"/>
              </a:spcBef>
              <a:buClr>
                <a:schemeClr val="accent3"/>
              </a:buClr>
              <a:buSzPct val="100000"/>
              <a:buFont typeface="Arial"/>
              <a:buChar char="•"/>
              <a:defRPr sz="2000" b="0" i="0" u="none" strike="noStrike" cap="none">
                <a:solidFill>
                  <a:schemeClr val="accent6"/>
                </a:solidFill>
                <a:latin typeface="Arial"/>
                <a:ea typeface="Arial"/>
                <a:cs typeface="Arial"/>
                <a:sym typeface="Arial"/>
              </a:defRPr>
            </a:lvl3pPr>
            <a:lvl4pPr marL="1600160" marR="0" lvl="3" indent="-114297" algn="l" rtl="0">
              <a:lnSpc>
                <a:spcPct val="90000"/>
              </a:lnSpc>
              <a:spcBef>
                <a:spcPts val="500"/>
              </a:spcBef>
              <a:buClr>
                <a:schemeClr val="accent3"/>
              </a:buClr>
              <a:buSzPct val="96428"/>
              <a:buFont typeface="Arial"/>
              <a:buChar char="−"/>
              <a:defRPr sz="1800" b="0" i="0" u="none" strike="noStrike" cap="none">
                <a:solidFill>
                  <a:schemeClr val="accent6"/>
                </a:solidFill>
                <a:latin typeface="Arial"/>
                <a:ea typeface="Arial"/>
                <a:cs typeface="Arial"/>
                <a:sym typeface="Arial"/>
              </a:defRPr>
            </a:lvl4pPr>
            <a:lvl5pPr marL="2057349" marR="0" lvl="4" indent="-114297" algn="l" rtl="0">
              <a:lnSpc>
                <a:spcPct val="90000"/>
              </a:lnSpc>
              <a:spcBef>
                <a:spcPts val="500"/>
              </a:spcBef>
              <a:buClr>
                <a:schemeClr val="accent3"/>
              </a:buClr>
              <a:buSzPct val="96428"/>
              <a:buFont typeface="Noto Sans Symbols"/>
              <a:buChar char="➢"/>
              <a:defRPr sz="1800" b="0" i="0" u="none" strike="noStrike" cap="none">
                <a:solidFill>
                  <a:schemeClr val="accent6"/>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 name="Picture 1"/>
          <p:cNvPicPr>
            <a:picLocks noChangeAspect="1"/>
          </p:cNvPicPr>
          <p:nvPr userDrawn="1"/>
        </p:nvPicPr>
        <p:blipFill>
          <a:blip r:embed="rId2"/>
          <a:stretch>
            <a:fillRect/>
          </a:stretch>
        </p:blipFill>
        <p:spPr>
          <a:xfrm>
            <a:off x="304800" y="6388169"/>
            <a:ext cx="1143000" cy="304800"/>
          </a:xfrm>
          <a:prstGeom prst="rect">
            <a:avLst/>
          </a:prstGeom>
        </p:spPr>
      </p:pic>
      <p:pic>
        <p:nvPicPr>
          <p:cNvPr id="7" name="Shape 281"/>
          <p:cNvPicPr preferRelativeResize="0"/>
          <p:nvPr userDrawn="1"/>
        </p:nvPicPr>
        <p:blipFill rotWithShape="1">
          <a:blip r:embed="rId3">
            <a:alphaModFix/>
          </a:blip>
          <a:srcRect/>
          <a:stretch/>
        </p:blipFill>
        <p:spPr>
          <a:xfrm>
            <a:off x="11277600" y="6326221"/>
            <a:ext cx="580400" cy="342400"/>
          </a:xfrm>
          <a:prstGeom prst="rect">
            <a:avLst/>
          </a:prstGeom>
          <a:noFill/>
          <a:ln>
            <a:noFill/>
          </a:ln>
        </p:spPr>
      </p:pic>
    </p:spTree>
    <p:extLst>
      <p:ext uri="{BB962C8B-B14F-4D97-AF65-F5344CB8AC3E}">
        <p14:creationId xmlns:p14="http://schemas.microsoft.com/office/powerpoint/2010/main" val="937850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4_Title - White">
    <p:spTree>
      <p:nvGrpSpPr>
        <p:cNvPr id="1" name="Shape 217"/>
        <p:cNvGrpSpPr/>
        <p:nvPr/>
      </p:nvGrpSpPr>
      <p:grpSpPr>
        <a:xfrm>
          <a:off x="0" y="0"/>
          <a:ext cx="0" cy="0"/>
          <a:chOff x="0" y="0"/>
          <a:chExt cx="0" cy="0"/>
        </a:xfrm>
      </p:grpSpPr>
      <p:sp>
        <p:nvSpPr>
          <p:cNvPr id="218" name="Shape 218"/>
          <p:cNvSpPr txBox="1">
            <a:spLocks noGrp="1"/>
          </p:cNvSpPr>
          <p:nvPr>
            <p:ph type="title"/>
          </p:nvPr>
        </p:nvSpPr>
        <p:spPr>
          <a:xfrm>
            <a:off x="304800" y="365124"/>
            <a:ext cx="11582400" cy="639891"/>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3"/>
              </a:buClr>
              <a:buFont typeface="Arial"/>
              <a:buNone/>
              <a:defRPr sz="4267" b="0" i="0" u="none" strike="noStrike" cap="none">
                <a:solidFill>
                  <a:schemeClr val="accent3"/>
                </a:solidFill>
                <a:latin typeface="Arial"/>
                <a:ea typeface="Arial"/>
                <a:cs typeface="Arial"/>
                <a:sym typeface="Arial"/>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a:p>
        </p:txBody>
      </p:sp>
      <p:pic>
        <p:nvPicPr>
          <p:cNvPr id="2" name="Picture 1"/>
          <p:cNvPicPr>
            <a:picLocks noChangeAspect="1"/>
          </p:cNvPicPr>
          <p:nvPr userDrawn="1"/>
        </p:nvPicPr>
        <p:blipFill>
          <a:blip r:embed="rId2"/>
          <a:stretch>
            <a:fillRect/>
          </a:stretch>
        </p:blipFill>
        <p:spPr>
          <a:xfrm>
            <a:off x="304800" y="6388169"/>
            <a:ext cx="1143000" cy="304800"/>
          </a:xfrm>
          <a:prstGeom prst="rect">
            <a:avLst/>
          </a:prstGeom>
        </p:spPr>
      </p:pic>
      <p:pic>
        <p:nvPicPr>
          <p:cNvPr id="6" name="Shape 281"/>
          <p:cNvPicPr preferRelativeResize="0"/>
          <p:nvPr userDrawn="1"/>
        </p:nvPicPr>
        <p:blipFill rotWithShape="1">
          <a:blip r:embed="rId3">
            <a:alphaModFix/>
          </a:blip>
          <a:srcRect/>
          <a:stretch/>
        </p:blipFill>
        <p:spPr>
          <a:xfrm>
            <a:off x="11277600" y="6326221"/>
            <a:ext cx="580400" cy="342400"/>
          </a:xfrm>
          <a:prstGeom prst="rect">
            <a:avLst/>
          </a:prstGeom>
          <a:noFill/>
          <a:ln>
            <a:noFill/>
          </a:ln>
        </p:spPr>
      </p:pic>
    </p:spTree>
    <p:extLst>
      <p:ext uri="{BB962C8B-B14F-4D97-AF65-F5344CB8AC3E}">
        <p14:creationId xmlns:p14="http://schemas.microsoft.com/office/powerpoint/2010/main" val="50510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1_ Title and Content - White">
    <p:spTree>
      <p:nvGrpSpPr>
        <p:cNvPr id="1" name="Shape 221"/>
        <p:cNvGrpSpPr/>
        <p:nvPr/>
      </p:nvGrpSpPr>
      <p:grpSpPr>
        <a:xfrm>
          <a:off x="0" y="0"/>
          <a:ext cx="0" cy="0"/>
          <a:chOff x="0" y="0"/>
          <a:chExt cx="0" cy="0"/>
        </a:xfrm>
      </p:grpSpPr>
      <p:sp>
        <p:nvSpPr>
          <p:cNvPr id="223" name="Shape 223"/>
          <p:cNvSpPr txBox="1">
            <a:spLocks noGrp="1"/>
          </p:cNvSpPr>
          <p:nvPr>
            <p:ph type="title"/>
          </p:nvPr>
        </p:nvSpPr>
        <p:spPr>
          <a:xfrm>
            <a:off x="304800" y="365124"/>
            <a:ext cx="11582400" cy="639891"/>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3"/>
              </a:buClr>
              <a:buFont typeface="Arial"/>
              <a:buNone/>
              <a:defRPr sz="4267" b="0" i="0" u="none" strike="noStrike" cap="none">
                <a:solidFill>
                  <a:schemeClr val="accent3"/>
                </a:solidFill>
                <a:latin typeface="Arial"/>
                <a:ea typeface="Arial"/>
                <a:cs typeface="Arial"/>
                <a:sym typeface="Arial"/>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a:p>
        </p:txBody>
      </p:sp>
      <p:sp>
        <p:nvSpPr>
          <p:cNvPr id="224" name="Shape 224"/>
          <p:cNvSpPr txBox="1">
            <a:spLocks noGrp="1"/>
          </p:cNvSpPr>
          <p:nvPr>
            <p:ph type="body" idx="1"/>
          </p:nvPr>
        </p:nvSpPr>
        <p:spPr>
          <a:xfrm>
            <a:off x="304800" y="1825625"/>
            <a:ext cx="11582400" cy="4351339"/>
          </a:xfrm>
          <a:prstGeom prst="rect">
            <a:avLst/>
          </a:prstGeom>
          <a:noFill/>
          <a:ln>
            <a:noFill/>
          </a:ln>
        </p:spPr>
        <p:txBody>
          <a:bodyPr lIns="91425" tIns="91425" rIns="91425" bIns="91425" anchor="t" anchorCtr="0"/>
          <a:lstStyle>
            <a:lvl1pPr marL="228594" marR="0" lvl="0" indent="-59265" algn="l" rtl="0">
              <a:lnSpc>
                <a:spcPct val="90000"/>
              </a:lnSpc>
              <a:spcBef>
                <a:spcPts val="1000"/>
              </a:spcBef>
              <a:buClr>
                <a:schemeClr val="accent3"/>
              </a:buClr>
              <a:buSzPct val="100000"/>
              <a:buFont typeface="Arial"/>
              <a:buChar char="•"/>
              <a:defRPr sz="2667" b="0" i="0" u="none" strike="noStrike" cap="none">
                <a:solidFill>
                  <a:schemeClr val="accent6"/>
                </a:solidFill>
                <a:latin typeface="Arial"/>
                <a:ea typeface="Arial"/>
                <a:cs typeface="Arial"/>
                <a:sym typeface="Arial"/>
              </a:defRPr>
            </a:lvl1pPr>
            <a:lvl2pPr marL="685783" marR="0" lvl="1" indent="-76198" algn="l" rtl="0">
              <a:lnSpc>
                <a:spcPct val="90000"/>
              </a:lnSpc>
              <a:spcBef>
                <a:spcPts val="500"/>
              </a:spcBef>
              <a:buClr>
                <a:schemeClr val="accent3"/>
              </a:buClr>
              <a:buSzPct val="100000"/>
              <a:buFont typeface="Arial"/>
              <a:buChar char="−"/>
              <a:defRPr sz="2400" b="0" i="0" u="none" strike="noStrike" cap="none">
                <a:solidFill>
                  <a:schemeClr val="accent6"/>
                </a:solidFill>
                <a:latin typeface="Arial"/>
                <a:ea typeface="Arial"/>
                <a:cs typeface="Arial"/>
                <a:sym typeface="Arial"/>
              </a:defRPr>
            </a:lvl2pPr>
            <a:lvl3pPr marL="1142971" marR="0" lvl="2" indent="-101597" algn="l" rtl="0">
              <a:lnSpc>
                <a:spcPct val="90000"/>
              </a:lnSpc>
              <a:spcBef>
                <a:spcPts val="500"/>
              </a:spcBef>
              <a:buClr>
                <a:schemeClr val="accent3"/>
              </a:buClr>
              <a:buSzPct val="100000"/>
              <a:buFont typeface="Arial"/>
              <a:buChar char="•"/>
              <a:defRPr sz="2000" b="0" i="0" u="none" strike="noStrike" cap="none">
                <a:solidFill>
                  <a:schemeClr val="accent6"/>
                </a:solidFill>
                <a:latin typeface="Arial"/>
                <a:ea typeface="Arial"/>
                <a:cs typeface="Arial"/>
                <a:sym typeface="Arial"/>
              </a:defRPr>
            </a:lvl3pPr>
            <a:lvl4pPr marL="1600160" marR="0" lvl="3" indent="-114297" algn="l" rtl="0">
              <a:lnSpc>
                <a:spcPct val="90000"/>
              </a:lnSpc>
              <a:spcBef>
                <a:spcPts val="500"/>
              </a:spcBef>
              <a:buClr>
                <a:schemeClr val="accent3"/>
              </a:buClr>
              <a:buSzPct val="96428"/>
              <a:buFont typeface="Arial"/>
              <a:buChar char="−"/>
              <a:defRPr sz="1800" b="0" i="0" u="none" strike="noStrike" cap="none">
                <a:solidFill>
                  <a:schemeClr val="accent6"/>
                </a:solidFill>
                <a:latin typeface="Arial"/>
                <a:ea typeface="Arial"/>
                <a:cs typeface="Arial"/>
                <a:sym typeface="Arial"/>
              </a:defRPr>
            </a:lvl4pPr>
            <a:lvl5pPr marL="2057349" marR="0" lvl="4" indent="-114297" algn="l" rtl="0">
              <a:lnSpc>
                <a:spcPct val="90000"/>
              </a:lnSpc>
              <a:spcBef>
                <a:spcPts val="500"/>
              </a:spcBef>
              <a:buClr>
                <a:schemeClr val="accent3"/>
              </a:buClr>
              <a:buSzPct val="96428"/>
              <a:buFont typeface="Noto Sans Symbols"/>
              <a:buChar char="➢"/>
              <a:defRPr sz="1800" b="0" i="0" u="none" strike="noStrike" cap="none">
                <a:solidFill>
                  <a:schemeClr val="accent6"/>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25" name="Shape 225"/>
          <p:cNvSpPr txBox="1">
            <a:spLocks noGrp="1"/>
          </p:cNvSpPr>
          <p:nvPr>
            <p:ph type="body" idx="2"/>
          </p:nvPr>
        </p:nvSpPr>
        <p:spPr>
          <a:xfrm>
            <a:off x="304800" y="1022350"/>
            <a:ext cx="11582400" cy="624415"/>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accent6"/>
              </a:buClr>
              <a:buFont typeface="Arial"/>
              <a:buNone/>
              <a:defRPr sz="2800" b="0" i="0" u="none" strike="noStrike" cap="none">
                <a:solidFill>
                  <a:schemeClr val="accent6"/>
                </a:solidFill>
                <a:latin typeface="Arial"/>
                <a:ea typeface="Arial"/>
                <a:cs typeface="Arial"/>
                <a:sym typeface="Arial"/>
              </a:defRPr>
            </a:lvl1pPr>
            <a:lvl2pPr marL="685783" marR="0" lvl="1" indent="-76198" algn="l" rtl="0">
              <a:lnSpc>
                <a:spcPct val="90000"/>
              </a:lnSpc>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2971" marR="0" lvl="2" indent="-101597" algn="l" rtl="0">
              <a:lnSpc>
                <a:spcPct val="90000"/>
              </a:lnSpc>
              <a:spcBef>
                <a:spcPts val="500"/>
              </a:spcBef>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160" marR="0" lvl="3"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4pPr>
            <a:lvl5pPr marL="2057349" marR="0" lvl="4"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 name="Picture 1"/>
          <p:cNvPicPr>
            <a:picLocks noChangeAspect="1"/>
          </p:cNvPicPr>
          <p:nvPr userDrawn="1"/>
        </p:nvPicPr>
        <p:blipFill>
          <a:blip r:embed="rId2"/>
          <a:stretch>
            <a:fillRect/>
          </a:stretch>
        </p:blipFill>
        <p:spPr>
          <a:xfrm>
            <a:off x="304800" y="6388169"/>
            <a:ext cx="1143000" cy="304800"/>
          </a:xfrm>
          <a:prstGeom prst="rect">
            <a:avLst/>
          </a:prstGeom>
        </p:spPr>
      </p:pic>
      <p:pic>
        <p:nvPicPr>
          <p:cNvPr id="8" name="Shape 281"/>
          <p:cNvPicPr preferRelativeResize="0"/>
          <p:nvPr userDrawn="1"/>
        </p:nvPicPr>
        <p:blipFill rotWithShape="1">
          <a:blip r:embed="rId3">
            <a:alphaModFix/>
          </a:blip>
          <a:srcRect/>
          <a:stretch/>
        </p:blipFill>
        <p:spPr>
          <a:xfrm>
            <a:off x="11277600" y="6326221"/>
            <a:ext cx="580400" cy="342400"/>
          </a:xfrm>
          <a:prstGeom prst="rect">
            <a:avLst/>
          </a:prstGeom>
          <a:noFill/>
          <a:ln>
            <a:noFill/>
          </a:ln>
        </p:spPr>
      </p:pic>
    </p:spTree>
    <p:extLst>
      <p:ext uri="{BB962C8B-B14F-4D97-AF65-F5344CB8AC3E}">
        <p14:creationId xmlns:p14="http://schemas.microsoft.com/office/powerpoint/2010/main" val="2117202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5_Title Slide">
    <p:spTree>
      <p:nvGrpSpPr>
        <p:cNvPr id="1" name="Shape 227"/>
        <p:cNvGrpSpPr/>
        <p:nvPr/>
      </p:nvGrpSpPr>
      <p:grpSpPr>
        <a:xfrm>
          <a:off x="0" y="0"/>
          <a:ext cx="0" cy="0"/>
          <a:chOff x="0" y="0"/>
          <a:chExt cx="0" cy="0"/>
        </a:xfrm>
      </p:grpSpPr>
      <p:sp>
        <p:nvSpPr>
          <p:cNvPr id="228" name="Shape 228"/>
          <p:cNvSpPr/>
          <p:nvPr/>
        </p:nvSpPr>
        <p:spPr>
          <a:xfrm>
            <a:off x="0" y="1"/>
            <a:ext cx="12192000" cy="5478271"/>
          </a:xfrm>
          <a:prstGeom prst="rect">
            <a:avLst/>
          </a:prstGeom>
          <a:gradFill>
            <a:gsLst>
              <a:gs pos="0">
                <a:schemeClr val="accent1"/>
              </a:gs>
              <a:gs pos="100000">
                <a:schemeClr val="accent2"/>
              </a:gs>
            </a:gsLst>
            <a:lin ang="5400000" scaled="0"/>
          </a:gradFill>
          <a:ln>
            <a:noFill/>
          </a:ln>
        </p:spPr>
        <p:txBody>
          <a:bodyPr lIns="121900" tIns="60933" rIns="121900" bIns="60933" anchor="ctr" anchorCtr="0">
            <a:noAutofit/>
          </a:bodyPr>
          <a:lstStyle/>
          <a:p>
            <a:pPr marL="0" marR="0" lvl="0" indent="0" algn="ctr" rtl="0">
              <a:lnSpc>
                <a:spcPct val="100000"/>
              </a:lnSpc>
              <a:spcBef>
                <a:spcPts val="0"/>
              </a:spcBef>
              <a:spcAft>
                <a:spcPts val="0"/>
              </a:spcAft>
              <a:buClr>
                <a:srgbClr val="000000"/>
              </a:buClr>
              <a:buFont typeface="Arial"/>
              <a:buNone/>
            </a:pPr>
            <a:endParaRPr sz="1867" b="1" i="0" u="none" strike="noStrike" cap="none">
              <a:solidFill>
                <a:schemeClr val="lt1"/>
              </a:solidFill>
              <a:latin typeface="Arial"/>
              <a:ea typeface="Arial"/>
              <a:cs typeface="Arial"/>
              <a:sym typeface="Arial"/>
            </a:endParaRPr>
          </a:p>
        </p:txBody>
      </p:sp>
      <p:pic>
        <p:nvPicPr>
          <p:cNvPr id="229" name="Shape 229"/>
          <p:cNvPicPr preferRelativeResize="0"/>
          <p:nvPr/>
        </p:nvPicPr>
        <p:blipFill rotWithShape="1">
          <a:blip r:embed="rId2">
            <a:alphaModFix/>
          </a:blip>
          <a:srcRect l="1528" t="1342" b="2667"/>
          <a:stretch/>
        </p:blipFill>
        <p:spPr>
          <a:xfrm>
            <a:off x="1" y="1"/>
            <a:ext cx="5567999" cy="6857999"/>
          </a:xfrm>
          <a:prstGeom prst="rect">
            <a:avLst/>
          </a:prstGeom>
          <a:noFill/>
          <a:ln>
            <a:noFill/>
          </a:ln>
        </p:spPr>
      </p:pic>
      <p:sp>
        <p:nvSpPr>
          <p:cNvPr id="230" name="Shape 230"/>
          <p:cNvSpPr txBox="1">
            <a:spLocks noGrp="1"/>
          </p:cNvSpPr>
          <p:nvPr>
            <p:ph type="body" idx="1"/>
          </p:nvPr>
        </p:nvSpPr>
        <p:spPr>
          <a:xfrm>
            <a:off x="914400" y="1764482"/>
            <a:ext cx="9903883" cy="1566332"/>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Arial"/>
              <a:buNone/>
              <a:defRPr sz="5333" b="0" i="0" u="none" strike="noStrike" cap="none">
                <a:solidFill>
                  <a:schemeClr val="lt1"/>
                </a:solidFill>
                <a:latin typeface="Arial"/>
                <a:ea typeface="Arial"/>
                <a:cs typeface="Arial"/>
                <a:sym typeface="Arial"/>
              </a:defRPr>
            </a:lvl1pPr>
            <a:lvl2pPr marL="685783" marR="0" lvl="1" indent="-76198" algn="l" rtl="0">
              <a:lnSpc>
                <a:spcPct val="90000"/>
              </a:lnSpc>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2971" marR="0" lvl="2" indent="-101597" algn="l" rtl="0">
              <a:lnSpc>
                <a:spcPct val="90000"/>
              </a:lnSpc>
              <a:spcBef>
                <a:spcPts val="500"/>
              </a:spcBef>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160" marR="0" lvl="3"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4pPr>
            <a:lvl5pPr marL="2057349" marR="0" lvl="4"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31" name="Shape 231"/>
          <p:cNvSpPr txBox="1">
            <a:spLocks noGrp="1"/>
          </p:cNvSpPr>
          <p:nvPr>
            <p:ph type="body" idx="2"/>
          </p:nvPr>
        </p:nvSpPr>
        <p:spPr>
          <a:xfrm>
            <a:off x="914400" y="3655591"/>
            <a:ext cx="9903883" cy="653036"/>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accent1"/>
              </a:buClr>
              <a:buFont typeface="Arial"/>
              <a:buNone/>
              <a:defRPr sz="2667" b="0" i="0" u="none" strike="noStrike" cap="none">
                <a:solidFill>
                  <a:schemeClr val="bg1"/>
                </a:solidFill>
                <a:latin typeface="Arial"/>
                <a:ea typeface="Arial"/>
                <a:cs typeface="Arial"/>
                <a:sym typeface="Arial"/>
              </a:defRPr>
            </a:lvl1pPr>
            <a:lvl2pPr marL="685783" marR="0" lvl="1" indent="-76198" algn="l" rtl="0">
              <a:lnSpc>
                <a:spcPct val="90000"/>
              </a:lnSpc>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2971" marR="0" lvl="2" indent="-101597" algn="l" rtl="0">
              <a:lnSpc>
                <a:spcPct val="90000"/>
              </a:lnSpc>
              <a:spcBef>
                <a:spcPts val="500"/>
              </a:spcBef>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160" marR="0" lvl="3"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4pPr>
            <a:lvl5pPr marL="2057349" marR="0" lvl="4"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dirty="0"/>
          </a:p>
        </p:txBody>
      </p:sp>
      <p:pic>
        <p:nvPicPr>
          <p:cNvPr id="232" name="Shape 232"/>
          <p:cNvPicPr preferRelativeResize="0"/>
          <p:nvPr/>
        </p:nvPicPr>
        <p:blipFill rotWithShape="1">
          <a:blip r:embed="rId3">
            <a:alphaModFix/>
          </a:blip>
          <a:srcRect/>
          <a:stretch/>
        </p:blipFill>
        <p:spPr>
          <a:xfrm>
            <a:off x="10924032" y="5768101"/>
            <a:ext cx="963168" cy="805371"/>
          </a:xfrm>
          <a:prstGeom prst="rect">
            <a:avLst/>
          </a:prstGeom>
          <a:noFill/>
          <a:ln>
            <a:noFill/>
          </a:ln>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14400" y="5919893"/>
            <a:ext cx="3061260" cy="653579"/>
          </a:xfrm>
          <a:prstGeom prst="rect">
            <a:avLst/>
          </a:prstGeom>
        </p:spPr>
      </p:pic>
    </p:spTree>
    <p:extLst>
      <p:ext uri="{BB962C8B-B14F-4D97-AF65-F5344CB8AC3E}">
        <p14:creationId xmlns:p14="http://schemas.microsoft.com/office/powerpoint/2010/main" val="187868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2_Title and Content - Blue">
    <p:spTree>
      <p:nvGrpSpPr>
        <p:cNvPr id="1" name="Shape 244"/>
        <p:cNvGrpSpPr/>
        <p:nvPr/>
      </p:nvGrpSpPr>
      <p:grpSpPr>
        <a:xfrm>
          <a:off x="0" y="0"/>
          <a:ext cx="0" cy="0"/>
          <a:chOff x="0" y="0"/>
          <a:chExt cx="0" cy="0"/>
        </a:xfrm>
      </p:grpSpPr>
      <p:sp>
        <p:nvSpPr>
          <p:cNvPr id="245" name="Shape 245"/>
          <p:cNvSpPr/>
          <p:nvPr/>
        </p:nvSpPr>
        <p:spPr>
          <a:xfrm>
            <a:off x="0" y="1"/>
            <a:ext cx="12192000" cy="6857999"/>
          </a:xfrm>
          <a:prstGeom prst="rect">
            <a:avLst/>
          </a:prstGeom>
          <a:gradFill>
            <a:gsLst>
              <a:gs pos="0">
                <a:srgbClr val="116B91"/>
              </a:gs>
              <a:gs pos="100000">
                <a:schemeClr val="accent2"/>
              </a:gs>
            </a:gsLst>
            <a:lin ang="5400000" scaled="0"/>
          </a:gradFill>
          <a:ln>
            <a:noFill/>
          </a:ln>
        </p:spPr>
        <p:txBody>
          <a:bodyPr lIns="121900" tIns="60933" rIns="121900" bIns="60933" anchor="ctr" anchorCtr="0">
            <a:noAutofit/>
          </a:bodyPr>
          <a:lstStyle/>
          <a:p>
            <a:pPr marL="0" marR="0" lvl="0" indent="0" algn="ctr" rtl="0">
              <a:lnSpc>
                <a:spcPct val="100000"/>
              </a:lnSpc>
              <a:spcBef>
                <a:spcPts val="0"/>
              </a:spcBef>
              <a:spcAft>
                <a:spcPts val="0"/>
              </a:spcAft>
              <a:buClr>
                <a:srgbClr val="000000"/>
              </a:buClr>
              <a:buFont typeface="Arial"/>
              <a:buNone/>
            </a:pPr>
            <a:endParaRPr sz="1867" b="0" i="0" u="none" strike="noStrike" cap="none">
              <a:solidFill>
                <a:schemeClr val="lt1"/>
              </a:solidFill>
              <a:latin typeface="Arial"/>
              <a:ea typeface="Arial"/>
              <a:cs typeface="Arial"/>
              <a:sym typeface="Arial"/>
            </a:endParaRPr>
          </a:p>
        </p:txBody>
      </p:sp>
      <p:sp>
        <p:nvSpPr>
          <p:cNvPr id="247" name="Shape 247"/>
          <p:cNvSpPr txBox="1">
            <a:spLocks noGrp="1"/>
          </p:cNvSpPr>
          <p:nvPr>
            <p:ph type="title"/>
          </p:nvPr>
        </p:nvSpPr>
        <p:spPr>
          <a:xfrm>
            <a:off x="304800" y="365124"/>
            <a:ext cx="11582400" cy="639891"/>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3"/>
              </a:buClr>
              <a:buFont typeface="Arial"/>
              <a:buNone/>
              <a:defRPr sz="4267" b="0" i="0" u="none" strike="noStrike" cap="none">
                <a:solidFill>
                  <a:schemeClr val="accent3"/>
                </a:solidFill>
                <a:latin typeface="Arial"/>
                <a:ea typeface="Arial"/>
                <a:cs typeface="Arial"/>
                <a:sym typeface="Arial"/>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a:p>
        </p:txBody>
      </p:sp>
      <p:sp>
        <p:nvSpPr>
          <p:cNvPr id="248" name="Shape 248"/>
          <p:cNvSpPr txBox="1">
            <a:spLocks noGrp="1"/>
          </p:cNvSpPr>
          <p:nvPr>
            <p:ph type="body" idx="1"/>
          </p:nvPr>
        </p:nvSpPr>
        <p:spPr>
          <a:xfrm>
            <a:off x="304800" y="1116376"/>
            <a:ext cx="11582400" cy="5060587"/>
          </a:xfrm>
          <a:prstGeom prst="rect">
            <a:avLst/>
          </a:prstGeom>
          <a:noFill/>
          <a:ln>
            <a:noFill/>
          </a:ln>
        </p:spPr>
        <p:txBody>
          <a:bodyPr lIns="91425" tIns="91425" rIns="91425" bIns="91425" anchor="t" anchorCtr="0"/>
          <a:lstStyle>
            <a:lvl1pPr marL="228594" marR="0" lvl="0" indent="-59265" algn="l" rtl="0">
              <a:lnSpc>
                <a:spcPct val="90000"/>
              </a:lnSpc>
              <a:spcBef>
                <a:spcPts val="1000"/>
              </a:spcBef>
              <a:buClr>
                <a:schemeClr val="accent3"/>
              </a:buClr>
              <a:buSzPct val="100000"/>
              <a:buFont typeface="Arial"/>
              <a:buChar char="•"/>
              <a:defRPr sz="2667" b="0" i="0" u="none" strike="noStrike" cap="none">
                <a:solidFill>
                  <a:schemeClr val="lt1"/>
                </a:solidFill>
                <a:latin typeface="Arial"/>
                <a:ea typeface="Arial"/>
                <a:cs typeface="Arial"/>
                <a:sym typeface="Arial"/>
              </a:defRPr>
            </a:lvl1pPr>
            <a:lvl2pPr marL="685783" marR="0" lvl="1" indent="-76198" algn="l" rtl="0">
              <a:lnSpc>
                <a:spcPct val="90000"/>
              </a:lnSpc>
              <a:spcBef>
                <a:spcPts val="500"/>
              </a:spcBef>
              <a:buClr>
                <a:schemeClr val="accent3"/>
              </a:buClr>
              <a:buSzPct val="100000"/>
              <a:buFont typeface="Arial"/>
              <a:buChar char="−"/>
              <a:defRPr sz="2400" b="0" i="0" u="none" strike="noStrike" cap="none">
                <a:solidFill>
                  <a:schemeClr val="lt1"/>
                </a:solidFill>
                <a:latin typeface="Arial"/>
                <a:ea typeface="Arial"/>
                <a:cs typeface="Arial"/>
                <a:sym typeface="Arial"/>
              </a:defRPr>
            </a:lvl2pPr>
            <a:lvl3pPr marL="1142971" marR="0" lvl="2" indent="-101597" algn="l" rtl="0">
              <a:lnSpc>
                <a:spcPct val="90000"/>
              </a:lnSpc>
              <a:spcBef>
                <a:spcPts val="500"/>
              </a:spcBef>
              <a:buClr>
                <a:schemeClr val="accent3"/>
              </a:buClr>
              <a:buSzPct val="100000"/>
              <a:buFont typeface="Arial"/>
              <a:buChar char="•"/>
              <a:defRPr sz="2000" b="0" i="0" u="none" strike="noStrike" cap="none">
                <a:solidFill>
                  <a:schemeClr val="lt1"/>
                </a:solidFill>
                <a:latin typeface="Arial"/>
                <a:ea typeface="Arial"/>
                <a:cs typeface="Arial"/>
                <a:sym typeface="Arial"/>
              </a:defRPr>
            </a:lvl3pPr>
            <a:lvl4pPr marL="1600160" marR="0" lvl="3" indent="-114297" algn="l" rtl="0">
              <a:lnSpc>
                <a:spcPct val="90000"/>
              </a:lnSpc>
              <a:spcBef>
                <a:spcPts val="500"/>
              </a:spcBef>
              <a:buClr>
                <a:schemeClr val="accent3"/>
              </a:buClr>
              <a:buSzPct val="96428"/>
              <a:buFont typeface="Arial"/>
              <a:buChar char="−"/>
              <a:defRPr sz="1800" b="0" i="0" u="none" strike="noStrike" cap="none">
                <a:solidFill>
                  <a:schemeClr val="lt1"/>
                </a:solidFill>
                <a:latin typeface="Arial"/>
                <a:ea typeface="Arial"/>
                <a:cs typeface="Arial"/>
                <a:sym typeface="Arial"/>
              </a:defRPr>
            </a:lvl4pPr>
            <a:lvl5pPr marL="2057349" marR="0" lvl="4" indent="-114297" algn="l" rtl="0">
              <a:lnSpc>
                <a:spcPct val="90000"/>
              </a:lnSpc>
              <a:spcBef>
                <a:spcPts val="500"/>
              </a:spcBef>
              <a:buClr>
                <a:schemeClr val="accent3"/>
              </a:buClr>
              <a:buSzPct val="96428"/>
              <a:buFont typeface="Noto Sans Symbols"/>
              <a:buChar char="➢"/>
              <a:defRPr sz="1800" b="0" i="0" u="none" strike="noStrike" cap="none">
                <a:solidFill>
                  <a:schemeClr val="lt1"/>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dirty="0"/>
          </a:p>
        </p:txBody>
      </p:sp>
      <p:pic>
        <p:nvPicPr>
          <p:cNvPr id="249" name="Shape 249"/>
          <p:cNvPicPr preferRelativeResize="0"/>
          <p:nvPr/>
        </p:nvPicPr>
        <p:blipFill rotWithShape="1">
          <a:blip r:embed="rId2">
            <a:alphaModFix/>
          </a:blip>
          <a:srcRect/>
          <a:stretch/>
        </p:blipFill>
        <p:spPr>
          <a:xfrm>
            <a:off x="10779487" y="6425962"/>
            <a:ext cx="1039980" cy="229209"/>
          </a:xfrm>
          <a:prstGeom prst="rect">
            <a:avLst/>
          </a:prstGeom>
          <a:noFill/>
          <a:ln>
            <a:noFill/>
          </a:ln>
        </p:spPr>
      </p:pic>
      <p:pic>
        <p:nvPicPr>
          <p:cNvPr id="7" name="Picture 6"/>
          <p:cNvPicPr>
            <a:picLocks noChangeAspect="1"/>
          </p:cNvPicPr>
          <p:nvPr userDrawn="1"/>
        </p:nvPicPr>
        <p:blipFill>
          <a:blip r:embed="rId3">
            <a:clrChange>
              <a:clrFrom>
                <a:srgbClr val="3AA5F2"/>
              </a:clrFrom>
              <a:clrTo>
                <a:srgbClr val="3AA5F2">
                  <a:alpha val="0"/>
                </a:srgbClr>
              </a:clrTo>
            </a:clrChange>
          </a:blip>
          <a:stretch>
            <a:fillRect/>
          </a:stretch>
        </p:blipFill>
        <p:spPr>
          <a:xfrm>
            <a:off x="304800" y="6355824"/>
            <a:ext cx="1107713" cy="322101"/>
          </a:xfrm>
          <a:prstGeom prst="rect">
            <a:avLst/>
          </a:prstGeom>
        </p:spPr>
      </p:pic>
    </p:spTree>
    <p:extLst>
      <p:ext uri="{BB962C8B-B14F-4D97-AF65-F5344CB8AC3E}">
        <p14:creationId xmlns:p14="http://schemas.microsoft.com/office/powerpoint/2010/main" val="599259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3_Title and Content - Blue">
    <p:spTree>
      <p:nvGrpSpPr>
        <p:cNvPr id="1" name="Shape 255"/>
        <p:cNvGrpSpPr/>
        <p:nvPr/>
      </p:nvGrpSpPr>
      <p:grpSpPr>
        <a:xfrm>
          <a:off x="0" y="0"/>
          <a:ext cx="0" cy="0"/>
          <a:chOff x="0" y="0"/>
          <a:chExt cx="0" cy="0"/>
        </a:xfrm>
      </p:grpSpPr>
      <p:sp>
        <p:nvSpPr>
          <p:cNvPr id="256" name="Shape 256"/>
          <p:cNvSpPr/>
          <p:nvPr/>
        </p:nvSpPr>
        <p:spPr>
          <a:xfrm>
            <a:off x="0" y="1"/>
            <a:ext cx="12192000" cy="6857999"/>
          </a:xfrm>
          <a:prstGeom prst="rect">
            <a:avLst/>
          </a:prstGeom>
          <a:gradFill>
            <a:gsLst>
              <a:gs pos="0">
                <a:srgbClr val="116B91"/>
              </a:gs>
              <a:gs pos="100000">
                <a:schemeClr val="accent2"/>
              </a:gs>
            </a:gsLst>
            <a:lin ang="5400000" scaled="0"/>
          </a:gradFill>
          <a:ln>
            <a:noFill/>
          </a:ln>
        </p:spPr>
        <p:txBody>
          <a:bodyPr lIns="121900" tIns="60933" rIns="121900" bIns="60933" anchor="ctr" anchorCtr="0">
            <a:noAutofit/>
          </a:bodyPr>
          <a:lstStyle/>
          <a:p>
            <a:pPr marL="0" marR="0" lvl="0" indent="0" algn="ctr" rtl="0">
              <a:lnSpc>
                <a:spcPct val="100000"/>
              </a:lnSpc>
              <a:spcBef>
                <a:spcPts val="0"/>
              </a:spcBef>
              <a:spcAft>
                <a:spcPts val="0"/>
              </a:spcAft>
              <a:buClr>
                <a:srgbClr val="000000"/>
              </a:buClr>
              <a:buFont typeface="Arial"/>
              <a:buNone/>
            </a:pPr>
            <a:endParaRPr sz="1867" b="0" i="0" u="none" strike="noStrike" cap="none">
              <a:solidFill>
                <a:schemeClr val="lt1"/>
              </a:solidFill>
              <a:latin typeface="Arial"/>
              <a:ea typeface="Arial"/>
              <a:cs typeface="Arial"/>
              <a:sym typeface="Arial"/>
            </a:endParaRPr>
          </a:p>
        </p:txBody>
      </p:sp>
      <p:sp>
        <p:nvSpPr>
          <p:cNvPr id="258" name="Shape 258"/>
          <p:cNvSpPr txBox="1">
            <a:spLocks noGrp="1"/>
          </p:cNvSpPr>
          <p:nvPr>
            <p:ph type="title"/>
          </p:nvPr>
        </p:nvSpPr>
        <p:spPr>
          <a:xfrm>
            <a:off x="304800" y="365124"/>
            <a:ext cx="11582400" cy="639891"/>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3"/>
              </a:buClr>
              <a:buFont typeface="Arial"/>
              <a:buNone/>
              <a:defRPr sz="4267" b="0" i="0" u="none" strike="noStrike" cap="none">
                <a:solidFill>
                  <a:schemeClr val="accent3"/>
                </a:solidFill>
                <a:latin typeface="Arial"/>
                <a:ea typeface="Arial"/>
                <a:cs typeface="Arial"/>
                <a:sym typeface="Arial"/>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a:p>
        </p:txBody>
      </p:sp>
      <p:sp>
        <p:nvSpPr>
          <p:cNvPr id="259" name="Shape 259"/>
          <p:cNvSpPr txBox="1">
            <a:spLocks noGrp="1"/>
          </p:cNvSpPr>
          <p:nvPr>
            <p:ph type="body" idx="1"/>
          </p:nvPr>
        </p:nvSpPr>
        <p:spPr>
          <a:xfrm>
            <a:off x="304800" y="1022350"/>
            <a:ext cx="11582400" cy="624415"/>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lt1"/>
              </a:buClr>
              <a:buFont typeface="Arial"/>
              <a:buNone/>
              <a:defRPr sz="2800" b="0" i="0" u="none" strike="noStrike" cap="none">
                <a:solidFill>
                  <a:schemeClr val="lt1"/>
                </a:solidFill>
                <a:latin typeface="Arial"/>
                <a:ea typeface="Arial"/>
                <a:cs typeface="Arial"/>
                <a:sym typeface="Arial"/>
              </a:defRPr>
            </a:lvl1pPr>
            <a:lvl2pPr marL="685783" marR="0" lvl="1" indent="-76198" algn="l" rtl="0">
              <a:lnSpc>
                <a:spcPct val="90000"/>
              </a:lnSpc>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2971" marR="0" lvl="2" indent="-101597" algn="l" rtl="0">
              <a:lnSpc>
                <a:spcPct val="90000"/>
              </a:lnSpc>
              <a:spcBef>
                <a:spcPts val="500"/>
              </a:spcBef>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160" marR="0" lvl="3"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4pPr>
            <a:lvl5pPr marL="2057349" marR="0" lvl="4"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60" name="Shape 260"/>
          <p:cNvPicPr preferRelativeResize="0"/>
          <p:nvPr/>
        </p:nvPicPr>
        <p:blipFill rotWithShape="1">
          <a:blip r:embed="rId2">
            <a:alphaModFix/>
          </a:blip>
          <a:srcRect/>
          <a:stretch/>
        </p:blipFill>
        <p:spPr>
          <a:xfrm>
            <a:off x="10779487" y="6425962"/>
            <a:ext cx="1039980" cy="229209"/>
          </a:xfrm>
          <a:prstGeom prst="rect">
            <a:avLst/>
          </a:prstGeom>
          <a:noFill/>
          <a:ln>
            <a:noFill/>
          </a:ln>
        </p:spPr>
      </p:pic>
      <p:pic>
        <p:nvPicPr>
          <p:cNvPr id="8" name="Picture 7"/>
          <p:cNvPicPr>
            <a:picLocks noChangeAspect="1"/>
          </p:cNvPicPr>
          <p:nvPr userDrawn="1"/>
        </p:nvPicPr>
        <p:blipFill>
          <a:blip r:embed="rId3">
            <a:clrChange>
              <a:clrFrom>
                <a:srgbClr val="3AA5F2"/>
              </a:clrFrom>
              <a:clrTo>
                <a:srgbClr val="3AA5F2">
                  <a:alpha val="0"/>
                </a:srgbClr>
              </a:clrTo>
            </a:clrChange>
          </a:blip>
          <a:stretch>
            <a:fillRect/>
          </a:stretch>
        </p:blipFill>
        <p:spPr>
          <a:xfrm>
            <a:off x="304800" y="6355824"/>
            <a:ext cx="1107713" cy="322101"/>
          </a:xfrm>
          <a:prstGeom prst="rect">
            <a:avLst/>
          </a:prstGeom>
        </p:spPr>
      </p:pic>
    </p:spTree>
    <p:extLst>
      <p:ext uri="{BB962C8B-B14F-4D97-AF65-F5344CB8AC3E}">
        <p14:creationId xmlns:p14="http://schemas.microsoft.com/office/powerpoint/2010/main" val="18485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39214"/>
            <a:ext cx="10515600" cy="667609"/>
          </a:xfrm>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1"/>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9F3E739-D457-46E5-B626-C9B182A007EE}" type="datetimeFigureOut">
              <a:rPr lang="en-US" smtClean="0"/>
              <a:pPr/>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3767543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9F3E739-D457-46E5-B626-C9B182A007EE}" type="datetimeFigureOut">
              <a:rPr lang="en-US" smtClean="0"/>
              <a:pPr/>
              <a:t>1/23/2017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3456342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10"/>
        <p:cNvGrpSpPr/>
        <p:nvPr/>
      </p:nvGrpSpPr>
      <p:grpSpPr>
        <a:xfrm>
          <a:off x="0" y="0"/>
          <a:ext cx="0" cy="0"/>
          <a:chOff x="0" y="0"/>
          <a:chExt cx="0" cy="0"/>
        </a:xfrm>
      </p:grpSpPr>
      <p:sp>
        <p:nvSpPr>
          <p:cNvPr id="211" name="Shape 211"/>
          <p:cNvSpPr txBox="1">
            <a:spLocks noGrp="1"/>
          </p:cNvSpPr>
          <p:nvPr>
            <p:ph type="dt" idx="10"/>
          </p:nvPr>
        </p:nvSpPr>
        <p:spPr>
          <a:xfrm>
            <a:off x="838200" y="6356349"/>
            <a:ext cx="2743197" cy="365123"/>
          </a:xfrm>
          <a:prstGeom prst="rect">
            <a:avLst/>
          </a:prstGeom>
          <a:noFill/>
          <a:ln>
            <a:noFill/>
          </a:ln>
        </p:spPr>
        <p:txBody>
          <a:bodyPr lIns="91425" tIns="91425" rIns="91425" bIns="91425" anchor="ctr" anchorCtr="0"/>
          <a:lstStyle>
            <a:lvl1pPr marL="0" marR="0" lvl="0" indent="0" algn="l" rtl="0">
              <a:spcBef>
                <a:spcPts val="0"/>
              </a:spcBef>
              <a:buClr>
                <a:srgbClr val="888888"/>
              </a:buClr>
              <a:buFont typeface="Calibri"/>
              <a:buNone/>
              <a:defRPr sz="1200" b="0" i="0" u="none" strike="noStrike" cap="none">
                <a:solidFill>
                  <a:srgbClr val="888888"/>
                </a:solidFill>
                <a:latin typeface="Calibri"/>
                <a:ea typeface="Calibri"/>
                <a:cs typeface="Calibri"/>
                <a:sym typeface="Calibri"/>
              </a:defRPr>
            </a:lvl1pPr>
            <a:lvl2pPr marL="457159" marR="0" lvl="1"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2pPr>
            <a:lvl3pPr marL="914317" marR="0" lvl="2"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3pPr>
            <a:lvl4pPr marL="1371475" marR="0" lvl="3"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4pPr>
            <a:lvl5pPr marL="1828634" marR="0" lvl="4"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5pPr>
            <a:lvl6pPr marL="2285794" marR="0" lvl="5"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6pPr>
            <a:lvl7pPr marL="2742951" marR="0" lvl="6"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7pPr>
            <a:lvl8pPr marL="3200111" marR="0" lvl="7"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8pPr>
            <a:lvl9pPr marL="3657269" marR="0" lvl="8"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9pPr>
          </a:lstStyle>
          <a:p>
            <a:endParaRPr/>
          </a:p>
        </p:txBody>
      </p:sp>
      <p:sp>
        <p:nvSpPr>
          <p:cNvPr id="212" name="Shape 212"/>
          <p:cNvSpPr txBox="1">
            <a:spLocks noGrp="1"/>
          </p:cNvSpPr>
          <p:nvPr>
            <p:ph type="ftr" idx="11"/>
          </p:nvPr>
        </p:nvSpPr>
        <p:spPr>
          <a:xfrm>
            <a:off x="4038602" y="6356349"/>
            <a:ext cx="4114799" cy="365123"/>
          </a:xfrm>
          <a:prstGeom prst="rect">
            <a:avLst/>
          </a:prstGeom>
          <a:noFill/>
          <a:ln>
            <a:noFill/>
          </a:ln>
        </p:spPr>
        <p:txBody>
          <a:bodyPr lIns="91425" tIns="91425" rIns="91425" bIns="91425" anchor="ctr" anchorCtr="0"/>
          <a:lstStyle>
            <a:lvl1pPr marL="0" marR="0" lvl="0" indent="0" algn="ctr" rtl="0">
              <a:spcBef>
                <a:spcPts val="0"/>
              </a:spcBef>
              <a:buClr>
                <a:srgbClr val="888888"/>
              </a:buClr>
              <a:buFont typeface="Calibri"/>
              <a:buNone/>
              <a:defRPr sz="1200" b="0" i="0" u="none" strike="noStrike" cap="none">
                <a:solidFill>
                  <a:srgbClr val="888888"/>
                </a:solidFill>
                <a:latin typeface="Calibri"/>
                <a:ea typeface="Calibri"/>
                <a:cs typeface="Calibri"/>
                <a:sym typeface="Calibri"/>
              </a:defRPr>
            </a:lvl1pPr>
            <a:lvl2pPr marL="457159" marR="0" lvl="1"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2pPr>
            <a:lvl3pPr marL="914317" marR="0" lvl="2"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3pPr>
            <a:lvl4pPr marL="1371475" marR="0" lvl="3"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4pPr>
            <a:lvl5pPr marL="1828634" marR="0" lvl="4"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5pPr>
            <a:lvl6pPr marL="2285794" marR="0" lvl="5"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6pPr>
            <a:lvl7pPr marL="2742951" marR="0" lvl="6"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7pPr>
            <a:lvl8pPr marL="3200111" marR="0" lvl="7"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8pPr>
            <a:lvl9pPr marL="3657269" marR="0" lvl="8" indent="0" algn="l" rtl="0">
              <a:spcBef>
                <a:spcPts val="0"/>
              </a:spcBef>
              <a:buClr>
                <a:schemeClr val="dk1"/>
              </a:buClr>
              <a:buFont typeface="Calibri"/>
              <a:buNone/>
              <a:defRPr sz="1867" b="0" i="0" u="none" strike="noStrike" cap="none">
                <a:solidFill>
                  <a:schemeClr val="dk1"/>
                </a:solidFill>
                <a:latin typeface="Calibri"/>
                <a:ea typeface="Calibri"/>
                <a:cs typeface="Calibri"/>
                <a:sym typeface="Calibri"/>
              </a:defRPr>
            </a:lvl9pPr>
          </a:lstStyle>
          <a:p>
            <a:endParaRPr/>
          </a:p>
        </p:txBody>
      </p:sp>
      <p:sp>
        <p:nvSpPr>
          <p:cNvPr id="213" name="Shape 213"/>
          <p:cNvSpPr txBox="1">
            <a:spLocks noGrp="1"/>
          </p:cNvSpPr>
          <p:nvPr>
            <p:ph type="sldNum" idx="12"/>
          </p:nvPr>
        </p:nvSpPr>
        <p:spPr>
          <a:xfrm>
            <a:off x="8610600" y="6356349"/>
            <a:ext cx="2743197" cy="365123"/>
          </a:xfrm>
          <a:prstGeom prst="rect">
            <a:avLst/>
          </a:prstGeom>
          <a:noFill/>
          <a:ln>
            <a:noFill/>
          </a:ln>
        </p:spPr>
        <p:txBody>
          <a:bodyPr lIns="68575" tIns="34275" rIns="68575" bIns="34275" anchor="ctr" anchorCtr="0">
            <a:noAutofit/>
          </a:bodyPr>
          <a:lstStyle/>
          <a:p>
            <a:pPr algn="r">
              <a:buClr>
                <a:srgbClr val="888888"/>
              </a:buClr>
              <a:buSzPct val="25000"/>
            </a:pPr>
            <a:fld id="{00000000-1234-1234-1234-123412341234}" type="slidenum">
              <a:rPr lang="en" sz="1200" smtClean="0">
                <a:solidFill>
                  <a:srgbClr val="888888"/>
                </a:solidFill>
                <a:latin typeface="Calibri"/>
                <a:ea typeface="Calibri"/>
                <a:cs typeface="Calibri"/>
                <a:sym typeface="Calibri"/>
              </a:rPr>
              <a:pPr algn="r">
                <a:buClr>
                  <a:srgbClr val="888888"/>
                </a:buClr>
                <a:buSzPct val="25000"/>
              </a:pPr>
              <a:t>‹#›</a:t>
            </a:fld>
            <a:endParaRPr lang="en"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999009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4"/>
        <p:cNvGrpSpPr/>
        <p:nvPr/>
      </p:nvGrpSpPr>
      <p:grpSpPr>
        <a:xfrm>
          <a:off x="0" y="0"/>
          <a:ext cx="0" cy="0"/>
          <a:chOff x="0" y="0"/>
          <a:chExt cx="0" cy="0"/>
        </a:xfrm>
      </p:grpSpPr>
    </p:spTree>
    <p:extLst>
      <p:ext uri="{BB962C8B-B14F-4D97-AF65-F5344CB8AC3E}">
        <p14:creationId xmlns:p14="http://schemas.microsoft.com/office/powerpoint/2010/main" val="1412274251"/>
      </p:ext>
    </p:extLst>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1" r:id="rId5"/>
    <p:sldLayoutId id="2147483673" r:id="rId6"/>
    <p:sldLayoutId id="2147483674" r:id="rId7"/>
    <p:sldLayoutId id="2147483675" r:id="rId8"/>
    <p:sldLayoutId id="214748367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45.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9.png"/><Relationship Id="rId16"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47.jpeg"/><Relationship Id="rId10" Type="http://schemas.openxmlformats.org/officeDocument/2006/relationships/image" Target="../media/image27.png"/><Relationship Id="rId4" Type="http://schemas.openxmlformats.org/officeDocument/2006/relationships/image" Target="../media/image46.png"/><Relationship Id="rId9" Type="http://schemas.openxmlformats.org/officeDocument/2006/relationships/image" Target="../media/image26.png"/><Relationship Id="rId14"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30.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50.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53.png"/></Relationships>
</file>

<file path=ppt/slides/_rels/slide1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53.png"/></Relationships>
</file>

<file path=ppt/slides/_rels/slide1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55.png"/></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57.w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30.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Docker 101</a:t>
            </a:r>
          </a:p>
        </p:txBody>
      </p:sp>
      <p:sp>
        <p:nvSpPr>
          <p:cNvPr id="3" name="Text Placeholder 2"/>
          <p:cNvSpPr>
            <a:spLocks noGrp="1"/>
          </p:cNvSpPr>
          <p:nvPr>
            <p:ph type="body" idx="2"/>
          </p:nvPr>
        </p:nvSpPr>
        <p:spPr/>
        <p:txBody>
          <a:bodyPr/>
          <a:lstStyle/>
          <a:p>
            <a:r>
              <a:rPr lang="en-US" dirty="0"/>
              <a:t>Michael Simons (</a:t>
            </a:r>
            <a:r>
              <a:rPr lang="en-US" dirty="0" err="1"/>
              <a:t>msimons</a:t>
            </a:r>
            <a:r>
              <a:rPr lang="en-US" dirty="0"/>
              <a:t>)</a:t>
            </a:r>
          </a:p>
        </p:txBody>
      </p:sp>
    </p:spTree>
    <p:extLst>
      <p:ext uri="{BB962C8B-B14F-4D97-AF65-F5344CB8AC3E}">
        <p14:creationId xmlns:p14="http://schemas.microsoft.com/office/powerpoint/2010/main" val="10366327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0474" y="1240729"/>
            <a:ext cx="791269" cy="78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57554" y="1242151"/>
            <a:ext cx="1086049" cy="898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29522" y="1112922"/>
            <a:ext cx="1064026" cy="118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71671" y="1100370"/>
            <a:ext cx="1633744" cy="108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76449" y="1098782"/>
            <a:ext cx="1584975" cy="101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2"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00109" y="1237584"/>
            <a:ext cx="1316749" cy="1010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9703" name="Line 7"/>
          <p:cNvSpPr>
            <a:spLocks noChangeShapeType="1"/>
          </p:cNvSpPr>
          <p:nvPr/>
        </p:nvSpPr>
        <p:spPr bwMode="auto">
          <a:xfrm>
            <a:off x="724436" y="3593148"/>
            <a:ext cx="9995373" cy="0"/>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900"/>
          </a:p>
        </p:txBody>
      </p:sp>
      <p:pic>
        <p:nvPicPr>
          <p:cNvPr id="29704"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634987" y="5642149"/>
            <a:ext cx="838818" cy="834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5"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56889" y="5543523"/>
            <a:ext cx="1346010" cy="85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6"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698734" y="5185990"/>
            <a:ext cx="1234452" cy="129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7" name="Picture 1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98246" y="5691525"/>
            <a:ext cx="1346010" cy="73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8" name="Picture 1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810998" y="5583016"/>
            <a:ext cx="832113" cy="95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9" name="Picture 1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512867" y="5615021"/>
            <a:ext cx="1263104" cy="101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10" name="Picture 1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802767" y="5616421"/>
            <a:ext cx="1648375" cy="96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Picture 1"/>
          <p:cNvPicPr>
            <a:picLocks noChangeAspect="1"/>
          </p:cNvPicPr>
          <p:nvPr/>
        </p:nvPicPr>
        <p:blipFill>
          <a:blip r:embed="rId15" cstate="print"/>
          <a:stretch>
            <a:fillRect/>
          </a:stretch>
        </p:blipFill>
        <p:spPr>
          <a:xfrm>
            <a:off x="8165634" y="1104690"/>
            <a:ext cx="1276514" cy="1276514"/>
          </a:xfrm>
          <a:prstGeom prst="rect">
            <a:avLst/>
          </a:prstGeom>
        </p:spPr>
      </p:pic>
      <p:sp>
        <p:nvSpPr>
          <p:cNvPr id="17" name="TextBox 16"/>
          <p:cNvSpPr txBox="1"/>
          <p:nvPr/>
        </p:nvSpPr>
        <p:spPr>
          <a:xfrm rot="16200000">
            <a:off x="-609096" y="2263663"/>
            <a:ext cx="2186264" cy="369332"/>
          </a:xfrm>
          <a:prstGeom prst="rect">
            <a:avLst/>
          </a:prstGeom>
          <a:noFill/>
        </p:spPr>
        <p:txBody>
          <a:bodyPr wrap="square" rtlCol="0">
            <a:spAutoFit/>
          </a:bodyPr>
          <a:lstStyle/>
          <a:p>
            <a:pPr algn="ctr"/>
            <a:r>
              <a:rPr lang="en-US" dirty="0"/>
              <a:t>Multiplicity of Goods</a:t>
            </a:r>
          </a:p>
        </p:txBody>
      </p:sp>
      <p:sp>
        <p:nvSpPr>
          <p:cNvPr id="18" name="TextBox 17"/>
          <p:cNvSpPr txBox="1"/>
          <p:nvPr/>
        </p:nvSpPr>
        <p:spPr>
          <a:xfrm rot="16200000">
            <a:off x="-612342" y="4765538"/>
            <a:ext cx="2186264" cy="923330"/>
          </a:xfrm>
          <a:prstGeom prst="rect">
            <a:avLst/>
          </a:prstGeom>
          <a:noFill/>
        </p:spPr>
        <p:txBody>
          <a:bodyPr wrap="square" rtlCol="0">
            <a:spAutoFit/>
          </a:bodyPr>
          <a:lstStyle/>
          <a:p>
            <a:pPr algn="ctr"/>
            <a:r>
              <a:rPr lang="en-US" dirty="0"/>
              <a:t>Multiplicity of methods for transporting/storing</a:t>
            </a:r>
          </a:p>
        </p:txBody>
      </p:sp>
      <p:sp>
        <p:nvSpPr>
          <p:cNvPr id="19" name="TextBox 18"/>
          <p:cNvSpPr txBox="1"/>
          <p:nvPr/>
        </p:nvSpPr>
        <p:spPr>
          <a:xfrm rot="5400000">
            <a:off x="10428010" y="1708754"/>
            <a:ext cx="2186264" cy="1200329"/>
          </a:xfrm>
          <a:prstGeom prst="rect">
            <a:avLst/>
          </a:prstGeom>
          <a:noFill/>
        </p:spPr>
        <p:txBody>
          <a:bodyPr wrap="square" rtlCol="0">
            <a:spAutoFit/>
          </a:bodyPr>
          <a:lstStyle/>
          <a:p>
            <a:pPr algn="ctr"/>
            <a:r>
              <a:rPr lang="en-US" dirty="0"/>
              <a:t>Do I worry about how goods interact (e.g. coffee beans next to spices)</a:t>
            </a:r>
          </a:p>
        </p:txBody>
      </p:sp>
      <p:sp>
        <p:nvSpPr>
          <p:cNvPr id="22" name="TextBox 21"/>
          <p:cNvSpPr txBox="1"/>
          <p:nvPr/>
        </p:nvSpPr>
        <p:spPr>
          <a:xfrm rot="5400000">
            <a:off x="10176332" y="4470788"/>
            <a:ext cx="2477784" cy="1200329"/>
          </a:xfrm>
          <a:prstGeom prst="rect">
            <a:avLst/>
          </a:prstGeom>
          <a:noFill/>
        </p:spPr>
        <p:txBody>
          <a:bodyPr wrap="square" rtlCol="0">
            <a:spAutoFit/>
          </a:bodyPr>
          <a:lstStyle/>
          <a:p>
            <a:pPr algn="ctr"/>
            <a:r>
              <a:rPr lang="en-US" dirty="0"/>
              <a:t>Can I transport quickly and smoothly</a:t>
            </a:r>
          </a:p>
          <a:p>
            <a:pPr algn="ctr"/>
            <a:r>
              <a:rPr lang="en-US" dirty="0"/>
              <a:t>(e.g. from boat to train to truck)</a:t>
            </a:r>
          </a:p>
        </p:txBody>
      </p:sp>
      <p:sp>
        <p:nvSpPr>
          <p:cNvPr id="26" name="Title 1"/>
          <p:cNvSpPr>
            <a:spLocks noGrp="1"/>
          </p:cNvSpPr>
          <p:nvPr>
            <p:ph type="title"/>
          </p:nvPr>
        </p:nvSpPr>
        <p:spPr/>
        <p:txBody>
          <a:bodyPr>
            <a:normAutofit fontScale="90000"/>
          </a:bodyPr>
          <a:lstStyle/>
          <a:p>
            <a:r>
              <a:rPr lang="en-US" dirty="0"/>
              <a:t>Solution: Intermodal Shipping Container</a:t>
            </a:r>
          </a:p>
        </p:txBody>
      </p:sp>
      <p:pic>
        <p:nvPicPr>
          <p:cNvPr id="3" name="Picture 2"/>
          <p:cNvPicPr>
            <a:picLocks noChangeAspect="1"/>
          </p:cNvPicPr>
          <p:nvPr/>
        </p:nvPicPr>
        <p:blipFill>
          <a:blip r:embed="rId16" cstate="print"/>
          <a:stretch>
            <a:fillRect/>
          </a:stretch>
        </p:blipFill>
        <p:spPr>
          <a:xfrm>
            <a:off x="3918526" y="3032185"/>
            <a:ext cx="3735397" cy="1760605"/>
          </a:xfrm>
          <a:prstGeom prst="rect">
            <a:avLst/>
          </a:prstGeom>
        </p:spPr>
      </p:pic>
      <p:cxnSp>
        <p:nvCxnSpPr>
          <p:cNvPr id="27" name="Straight Arrow Connector 26"/>
          <p:cNvCxnSpPr/>
          <p:nvPr/>
        </p:nvCxnSpPr>
        <p:spPr>
          <a:xfrm rot="18900000" flipV="1">
            <a:off x="6671416" y="2512557"/>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rot="2700000" flipV="1">
            <a:off x="3612175" y="2561074"/>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
        <p:nvSpPr>
          <p:cNvPr id="30" name="Rectangle 29"/>
          <p:cNvSpPr/>
          <p:nvPr/>
        </p:nvSpPr>
        <p:spPr>
          <a:xfrm>
            <a:off x="7323245" y="3713888"/>
            <a:ext cx="3400803" cy="1323439"/>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…in between, can be loaded and unloaded, stacked, transported efficiently over long distances, and transferred from one mode of transport to another</a:t>
            </a:r>
            <a:endParaRPr lang="en-US" sz="1600" b="1" dirty="0">
              <a:solidFill>
                <a:schemeClr val="bg1"/>
              </a:solidFill>
            </a:endParaRPr>
          </a:p>
        </p:txBody>
      </p:sp>
      <p:sp>
        <p:nvSpPr>
          <p:cNvPr id="31" name="Rectangle 30"/>
          <p:cNvSpPr/>
          <p:nvPr/>
        </p:nvSpPr>
        <p:spPr>
          <a:xfrm>
            <a:off x="819151" y="2367640"/>
            <a:ext cx="3067050" cy="1077218"/>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A standard container that is loaded with virtually any goods, and stays sealed until it reaches final delivery.</a:t>
            </a:r>
            <a:endParaRPr lang="en-US" sz="1600" b="1" dirty="0">
              <a:solidFill>
                <a:schemeClr val="bg1"/>
              </a:solidFill>
            </a:endParaRPr>
          </a:p>
        </p:txBody>
      </p:sp>
      <p:cxnSp>
        <p:nvCxnSpPr>
          <p:cNvPr id="24" name="Straight Arrow Connector 23"/>
          <p:cNvCxnSpPr/>
          <p:nvPr/>
        </p:nvCxnSpPr>
        <p:spPr>
          <a:xfrm rot="2700000">
            <a:off x="6367004" y="5039509"/>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rot="18900000">
            <a:off x="3797638" y="5089299"/>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77003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1" name="Group 1"/>
          <p:cNvGraphicFramePr>
            <a:graphicFrameLocks noGrp="1"/>
          </p:cNvGraphicFramePr>
          <p:nvPr>
            <p:extLst/>
          </p:nvPr>
        </p:nvGraphicFramePr>
        <p:xfrm>
          <a:off x="1119742" y="1500751"/>
          <a:ext cx="8881512" cy="4911669"/>
        </p:xfrm>
        <a:graphic>
          <a:graphicData uri="http://schemas.openxmlformats.org/drawingml/2006/table">
            <a:tbl>
              <a:tblPr/>
              <a:tblGrid>
                <a:gridCol w="1110189">
                  <a:extLst>
                    <a:ext uri="{9D8B030D-6E8A-4147-A177-3AD203B41FA5}">
                      <a16:colId xmlns:a16="http://schemas.microsoft.com/office/drawing/2014/main" val="20000"/>
                    </a:ext>
                  </a:extLst>
                </a:gridCol>
                <a:gridCol w="1110189">
                  <a:extLst>
                    <a:ext uri="{9D8B030D-6E8A-4147-A177-3AD203B41FA5}">
                      <a16:colId xmlns:a16="http://schemas.microsoft.com/office/drawing/2014/main" val="20001"/>
                    </a:ext>
                  </a:extLst>
                </a:gridCol>
                <a:gridCol w="1110189">
                  <a:extLst>
                    <a:ext uri="{9D8B030D-6E8A-4147-A177-3AD203B41FA5}">
                      <a16:colId xmlns:a16="http://schemas.microsoft.com/office/drawing/2014/main" val="20002"/>
                    </a:ext>
                  </a:extLst>
                </a:gridCol>
                <a:gridCol w="1110189">
                  <a:extLst>
                    <a:ext uri="{9D8B030D-6E8A-4147-A177-3AD203B41FA5}">
                      <a16:colId xmlns:a16="http://schemas.microsoft.com/office/drawing/2014/main" val="20003"/>
                    </a:ext>
                  </a:extLst>
                </a:gridCol>
                <a:gridCol w="1110189">
                  <a:extLst>
                    <a:ext uri="{9D8B030D-6E8A-4147-A177-3AD203B41FA5}">
                      <a16:colId xmlns:a16="http://schemas.microsoft.com/office/drawing/2014/main" val="20004"/>
                    </a:ext>
                  </a:extLst>
                </a:gridCol>
                <a:gridCol w="1110189">
                  <a:extLst>
                    <a:ext uri="{9D8B030D-6E8A-4147-A177-3AD203B41FA5}">
                      <a16:colId xmlns:a16="http://schemas.microsoft.com/office/drawing/2014/main" val="20005"/>
                    </a:ext>
                  </a:extLst>
                </a:gridCol>
                <a:gridCol w="1110189">
                  <a:extLst>
                    <a:ext uri="{9D8B030D-6E8A-4147-A177-3AD203B41FA5}">
                      <a16:colId xmlns:a16="http://schemas.microsoft.com/office/drawing/2014/main" val="20006"/>
                    </a:ext>
                  </a:extLst>
                </a:gridCol>
                <a:gridCol w="1110189">
                  <a:extLst>
                    <a:ext uri="{9D8B030D-6E8A-4147-A177-3AD203B41FA5}">
                      <a16:colId xmlns:a16="http://schemas.microsoft.com/office/drawing/2014/main" val="20007"/>
                    </a:ext>
                  </a:extLst>
                </a:gridCol>
              </a:tblGrid>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dirty="0"/>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endParaRPr lang="en-US" dirty="0"/>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6"/>
                  </a:ext>
                </a:extLst>
              </a:tr>
            </a:tbl>
          </a:graphicData>
        </a:graphic>
      </p:graphicFrame>
      <p:pic>
        <p:nvPicPr>
          <p:cNvPr id="30905" name="Picture 18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5176" y="2274484"/>
            <a:ext cx="557449" cy="550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6" name="Picture 18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6719" y="3655054"/>
            <a:ext cx="762887" cy="630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7" name="Picture 18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15176" y="4285496"/>
            <a:ext cx="543077" cy="605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8" name="Picture 18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73083" y="1524120"/>
            <a:ext cx="916523" cy="60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9" name="Picture 18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77272" y="3029841"/>
            <a:ext cx="861780" cy="55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1" name="Picture 19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17951" y="5834507"/>
            <a:ext cx="642215" cy="639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2" name="Picture 19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43276" y="5850930"/>
            <a:ext cx="789376" cy="503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3" name="Picture 19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18371" y="5802761"/>
            <a:ext cx="655165" cy="68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4" name="Picture 19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112981" y="5944584"/>
            <a:ext cx="765830" cy="419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5" name="Picture 19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14038" y="5799627"/>
            <a:ext cx="583938" cy="66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6" name="Picture 196"/>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705771" y="5825527"/>
            <a:ext cx="768185" cy="617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7" name="Picture 197"/>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455438" y="5850930"/>
            <a:ext cx="817041" cy="476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6" name="Picture 15"/>
          <p:cNvPicPr>
            <a:picLocks noChangeAspect="1"/>
          </p:cNvPicPr>
          <p:nvPr/>
        </p:nvPicPr>
        <p:blipFill>
          <a:blip r:embed="rId14" cstate="print"/>
          <a:stretch>
            <a:fillRect/>
          </a:stretch>
        </p:blipFill>
        <p:spPr>
          <a:xfrm>
            <a:off x="1353422" y="5040232"/>
            <a:ext cx="645018" cy="645018"/>
          </a:xfrm>
          <a:prstGeom prst="rect">
            <a:avLst/>
          </a:prstGeom>
        </p:spPr>
      </p:pic>
      <p:pic>
        <p:nvPicPr>
          <p:cNvPr id="17"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286369" y="5113275"/>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8" name="Title 1"/>
          <p:cNvSpPr>
            <a:spLocks noGrp="1"/>
          </p:cNvSpPr>
          <p:nvPr>
            <p:ph type="title"/>
          </p:nvPr>
        </p:nvSpPr>
        <p:spPr/>
        <p:txBody>
          <a:bodyPr>
            <a:normAutofit fontScale="90000"/>
          </a:bodyPr>
          <a:lstStyle/>
          <a:p>
            <a:r>
              <a:rPr lang="en-US" dirty="0"/>
              <a:t>This eliminated the NXN problem…</a:t>
            </a:r>
          </a:p>
        </p:txBody>
      </p:sp>
      <p:sp>
        <p:nvSpPr>
          <p:cNvPr id="2" name="Rectangle 1"/>
          <p:cNvSpPr/>
          <p:nvPr/>
        </p:nvSpPr>
        <p:spPr>
          <a:xfrm>
            <a:off x="2433702" y="1143464"/>
            <a:ext cx="9410711" cy="369332"/>
          </a:xfrm>
          <a:prstGeom prst="rect">
            <a:avLst/>
          </a:prstGeom>
          <a:solidFill>
            <a:schemeClr val="bg1"/>
          </a:solidFill>
        </p:spPr>
        <p:txBody>
          <a:bodyPr wrap="square">
            <a:spAutoFit/>
          </a:bodyPr>
          <a:lstStyle/>
          <a:p>
            <a:endParaRPr lang="en-US" dirty="0"/>
          </a:p>
        </p:txBody>
      </p:sp>
      <p:pic>
        <p:nvPicPr>
          <p:cNvPr id="22"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397841" y="5113275"/>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3"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509313" y="5113275"/>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4"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620785" y="5113275"/>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5"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732257" y="5113275"/>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6"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843729" y="5113275"/>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7"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955203" y="5113275"/>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nvGrpSpPr>
          <p:cNvPr id="3" name="Group 2"/>
          <p:cNvGrpSpPr/>
          <p:nvPr/>
        </p:nvGrpSpPr>
        <p:grpSpPr>
          <a:xfrm>
            <a:off x="2312644" y="4445866"/>
            <a:ext cx="7707525" cy="489275"/>
            <a:chOff x="2312644" y="4445866"/>
            <a:chExt cx="7707525" cy="489275"/>
          </a:xfrm>
        </p:grpSpPr>
        <p:pic>
          <p:nvPicPr>
            <p:cNvPr id="28"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1"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2"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3"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4"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36" name="Group 35"/>
          <p:cNvGrpSpPr/>
          <p:nvPr/>
        </p:nvGrpSpPr>
        <p:grpSpPr>
          <a:xfrm>
            <a:off x="2307386" y="3715390"/>
            <a:ext cx="7707525" cy="489275"/>
            <a:chOff x="2312644" y="4445866"/>
            <a:chExt cx="7707525" cy="489275"/>
          </a:xfrm>
        </p:grpSpPr>
        <p:pic>
          <p:nvPicPr>
            <p:cNvPr id="37"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8"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1"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2"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3"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44" name="Group 43"/>
          <p:cNvGrpSpPr/>
          <p:nvPr/>
        </p:nvGrpSpPr>
        <p:grpSpPr>
          <a:xfrm>
            <a:off x="2302129" y="3016448"/>
            <a:ext cx="7707525" cy="489275"/>
            <a:chOff x="2312644" y="4445866"/>
            <a:chExt cx="7707525" cy="489275"/>
          </a:xfrm>
        </p:grpSpPr>
        <p:pic>
          <p:nvPicPr>
            <p:cNvPr id="45"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6"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7"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8"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0"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1"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8" name="Group 57"/>
          <p:cNvGrpSpPr/>
          <p:nvPr/>
        </p:nvGrpSpPr>
        <p:grpSpPr>
          <a:xfrm>
            <a:off x="2286364" y="2259701"/>
            <a:ext cx="7707525" cy="489275"/>
            <a:chOff x="2312644" y="4445866"/>
            <a:chExt cx="7707525" cy="489275"/>
          </a:xfrm>
        </p:grpSpPr>
        <p:pic>
          <p:nvPicPr>
            <p:cNvPr id="59"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0"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1"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2"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3"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4"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5"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66" name="Group 65"/>
          <p:cNvGrpSpPr/>
          <p:nvPr/>
        </p:nvGrpSpPr>
        <p:grpSpPr>
          <a:xfrm>
            <a:off x="2328405" y="1544992"/>
            <a:ext cx="7707525" cy="489275"/>
            <a:chOff x="2312644" y="4445866"/>
            <a:chExt cx="7707525" cy="489275"/>
          </a:xfrm>
        </p:grpSpPr>
        <p:pic>
          <p:nvPicPr>
            <p:cNvPr id="67"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8"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9"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0"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1"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2"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3" name="Picture 198"/>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101194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and spawned an Intermodal Shipping Container Ecosystem</a:t>
            </a:r>
          </a:p>
        </p:txBody>
      </p:sp>
      <p:pic>
        <p:nvPicPr>
          <p:cNvPr id="3" name="Picture 2"/>
          <p:cNvPicPr>
            <a:picLocks noChangeAspect="1"/>
          </p:cNvPicPr>
          <p:nvPr/>
        </p:nvPicPr>
        <p:blipFill>
          <a:blip r:embed="rId2" cstate="print"/>
          <a:stretch>
            <a:fillRect/>
          </a:stretch>
        </p:blipFill>
        <p:spPr>
          <a:xfrm>
            <a:off x="5929884" y="1295260"/>
            <a:ext cx="5423916" cy="3122626"/>
          </a:xfrm>
          <a:prstGeom prst="rect">
            <a:avLst/>
          </a:prstGeom>
        </p:spPr>
      </p:pic>
      <p:pic>
        <p:nvPicPr>
          <p:cNvPr id="4" name="Picture 3"/>
          <p:cNvPicPr>
            <a:picLocks noChangeAspect="1"/>
          </p:cNvPicPr>
          <p:nvPr/>
        </p:nvPicPr>
        <p:blipFill rotWithShape="1">
          <a:blip r:embed="rId3" cstate="print"/>
          <a:srcRect t="2722"/>
          <a:stretch/>
        </p:blipFill>
        <p:spPr>
          <a:xfrm>
            <a:off x="318441" y="1292353"/>
            <a:ext cx="3897705" cy="3125533"/>
          </a:xfrm>
          <a:prstGeom prst="rect">
            <a:avLst/>
          </a:prstGeom>
        </p:spPr>
      </p:pic>
      <p:sp>
        <p:nvSpPr>
          <p:cNvPr id="5" name="Right Arrow 4"/>
          <p:cNvSpPr/>
          <p:nvPr/>
        </p:nvSpPr>
        <p:spPr>
          <a:xfrm>
            <a:off x="4425696" y="2450592"/>
            <a:ext cx="1085088" cy="512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195322" y="4525422"/>
            <a:ext cx="7469124" cy="1754326"/>
          </a:xfrm>
          <a:prstGeom prst="rect">
            <a:avLst/>
          </a:prstGeom>
          <a:noFill/>
        </p:spPr>
        <p:txBody>
          <a:bodyPr wrap="square" rtlCol="0">
            <a:spAutoFit/>
          </a:bodyPr>
          <a:lstStyle/>
          <a:p>
            <a:pPr marL="285750" indent="-285750">
              <a:buFont typeface="Arial" panose="020B0604020202020204" pitchFamily="34" charset="0"/>
              <a:buChar char="•"/>
            </a:pPr>
            <a:r>
              <a:rPr lang="en-US" dirty="0"/>
              <a:t>90% of all cargo now shipped in a standard container</a:t>
            </a:r>
          </a:p>
          <a:p>
            <a:pPr marL="285750" indent="-285750">
              <a:buFont typeface="Arial" panose="020B0604020202020204" pitchFamily="34" charset="0"/>
              <a:buChar char="•"/>
            </a:pPr>
            <a:r>
              <a:rPr lang="en-US" dirty="0"/>
              <a:t>Order of magnitude reduction in cost and time to load and unload ships</a:t>
            </a:r>
          </a:p>
          <a:p>
            <a:pPr marL="285750" indent="-285750">
              <a:buFont typeface="Arial" panose="020B0604020202020204" pitchFamily="34" charset="0"/>
              <a:buChar char="•"/>
            </a:pPr>
            <a:r>
              <a:rPr lang="en-US" dirty="0"/>
              <a:t>Massive reduction in losses due to theft or damage</a:t>
            </a:r>
          </a:p>
          <a:p>
            <a:pPr marL="285750" indent="-285750">
              <a:buFont typeface="Arial" panose="020B0604020202020204" pitchFamily="34" charset="0"/>
              <a:buChar char="•"/>
            </a:pPr>
            <a:r>
              <a:rPr lang="en-US" dirty="0"/>
              <a:t>Huge reduction in freight cost as percent of final goods </a:t>
            </a:r>
            <a:r>
              <a:rPr lang="en-US" dirty="0">
                <a:sym typeface="Wingdings" panose="05000000000000000000" pitchFamily="2" charset="2"/>
              </a:rPr>
              <a:t>(from &gt;25% to &lt;3%)</a:t>
            </a:r>
            <a:endParaRPr lang="en-US" dirty="0"/>
          </a:p>
          <a:p>
            <a:pPr marL="285750" indent="-285750">
              <a:buFont typeface="Wingdings" panose="05000000000000000000" pitchFamily="2" charset="2"/>
              <a:buChar char="à"/>
            </a:pPr>
            <a:r>
              <a:rPr lang="en-US" dirty="0">
                <a:sym typeface="Wingdings" panose="05000000000000000000" pitchFamily="2" charset="2"/>
              </a:rPr>
              <a:t>massive globalizations </a:t>
            </a:r>
          </a:p>
          <a:p>
            <a:pPr marL="285750" indent="-285750">
              <a:buFont typeface="Arial" panose="020B0604020202020204" pitchFamily="34" charset="0"/>
              <a:buChar char="•"/>
            </a:pPr>
            <a:r>
              <a:rPr lang="en-US" dirty="0"/>
              <a:t>5000 ships deliver 200M containers per year</a:t>
            </a:r>
          </a:p>
        </p:txBody>
      </p:sp>
    </p:spTree>
    <p:extLst>
      <p:ext uri="{BB962C8B-B14F-4D97-AF65-F5344CB8AC3E}">
        <p14:creationId xmlns:p14="http://schemas.microsoft.com/office/powerpoint/2010/main" val="2069402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Line 1"/>
          <p:cNvSpPr>
            <a:spLocks noChangeShapeType="1"/>
          </p:cNvSpPr>
          <p:nvPr/>
        </p:nvSpPr>
        <p:spPr bwMode="auto">
          <a:xfrm>
            <a:off x="555476" y="4115877"/>
            <a:ext cx="10788650" cy="794"/>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400"/>
          </a:p>
        </p:txBody>
      </p:sp>
      <p:sp>
        <p:nvSpPr>
          <p:cNvPr id="25602" name="Rectangle 2"/>
          <p:cNvSpPr>
            <a:spLocks/>
          </p:cNvSpPr>
          <p:nvPr/>
        </p:nvSpPr>
        <p:spPr bwMode="auto">
          <a:xfrm>
            <a:off x="1215987" y="1436467"/>
            <a:ext cx="14234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Static website</a:t>
            </a:r>
          </a:p>
        </p:txBody>
      </p:sp>
      <p:sp>
        <p:nvSpPr>
          <p:cNvPr id="25603" name="Rectangle 3"/>
          <p:cNvSpPr>
            <a:spLocks/>
          </p:cNvSpPr>
          <p:nvPr/>
        </p:nvSpPr>
        <p:spPr bwMode="auto">
          <a:xfrm>
            <a:off x="5166572" y="1465460"/>
            <a:ext cx="1444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Web frontend </a:t>
            </a:r>
          </a:p>
        </p:txBody>
      </p:sp>
      <p:sp>
        <p:nvSpPr>
          <p:cNvPr id="25604" name="Rectangle 4"/>
          <p:cNvSpPr>
            <a:spLocks/>
          </p:cNvSpPr>
          <p:nvPr/>
        </p:nvSpPr>
        <p:spPr bwMode="auto">
          <a:xfrm>
            <a:off x="3439159" y="1461403"/>
            <a:ext cx="8720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User DB</a:t>
            </a:r>
          </a:p>
        </p:txBody>
      </p:sp>
      <p:sp>
        <p:nvSpPr>
          <p:cNvPr id="25605" name="Rectangle 5"/>
          <p:cNvSpPr>
            <a:spLocks/>
          </p:cNvSpPr>
          <p:nvPr/>
        </p:nvSpPr>
        <p:spPr bwMode="auto">
          <a:xfrm>
            <a:off x="7381311" y="1454815"/>
            <a:ext cx="6924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Queue</a:t>
            </a:r>
          </a:p>
        </p:txBody>
      </p:sp>
      <p:sp>
        <p:nvSpPr>
          <p:cNvPr id="25606" name="Rectangle 6"/>
          <p:cNvSpPr>
            <a:spLocks/>
          </p:cNvSpPr>
          <p:nvPr/>
        </p:nvSpPr>
        <p:spPr bwMode="auto">
          <a:xfrm>
            <a:off x="8885185" y="1380490"/>
            <a:ext cx="1308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Analytics DB</a:t>
            </a:r>
          </a:p>
        </p:txBody>
      </p:sp>
      <p:sp>
        <p:nvSpPr>
          <p:cNvPr id="25616" name="Rectangle 16"/>
          <p:cNvSpPr>
            <a:spLocks/>
          </p:cNvSpPr>
          <p:nvPr/>
        </p:nvSpPr>
        <p:spPr bwMode="auto">
          <a:xfrm>
            <a:off x="1482507" y="6236647"/>
            <a:ext cx="1232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Development VM</a:t>
            </a:r>
          </a:p>
        </p:txBody>
      </p:sp>
      <p:sp>
        <p:nvSpPr>
          <p:cNvPr id="25617" name="Rectangle 17"/>
          <p:cNvSpPr>
            <a:spLocks/>
          </p:cNvSpPr>
          <p:nvPr/>
        </p:nvSpPr>
        <p:spPr bwMode="auto">
          <a:xfrm>
            <a:off x="3282024" y="6252315"/>
            <a:ext cx="9135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QA server</a:t>
            </a:r>
          </a:p>
        </p:txBody>
      </p:sp>
      <p:sp>
        <p:nvSpPr>
          <p:cNvPr id="25618" name="Rectangle 18"/>
          <p:cNvSpPr>
            <a:spLocks/>
          </p:cNvSpPr>
          <p:nvPr/>
        </p:nvSpPr>
        <p:spPr bwMode="auto">
          <a:xfrm>
            <a:off x="6362319" y="6267831"/>
            <a:ext cx="11477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Public Cloud</a:t>
            </a:r>
          </a:p>
        </p:txBody>
      </p:sp>
      <p:sp>
        <p:nvSpPr>
          <p:cNvPr id="25621" name="Rectangle 21"/>
          <p:cNvSpPr>
            <a:spLocks/>
          </p:cNvSpPr>
          <p:nvPr/>
        </p:nvSpPr>
        <p:spPr bwMode="auto">
          <a:xfrm>
            <a:off x="9282901" y="6227122"/>
            <a:ext cx="153224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Contributor’s laptop</a:t>
            </a:r>
          </a:p>
        </p:txBody>
      </p:sp>
      <p:sp>
        <p:nvSpPr>
          <p:cNvPr id="25" name="Title 1"/>
          <p:cNvSpPr>
            <a:spLocks noGrp="1"/>
          </p:cNvSpPr>
          <p:nvPr>
            <p:ph type="title"/>
          </p:nvPr>
        </p:nvSpPr>
        <p:spPr/>
        <p:txBody>
          <a:bodyPr>
            <a:normAutofit fontScale="90000"/>
          </a:bodyPr>
          <a:lstStyle/>
          <a:p>
            <a:r>
              <a:rPr lang="en-US" dirty="0" err="1"/>
              <a:t>Docker</a:t>
            </a:r>
            <a:r>
              <a:rPr lang="en-US" dirty="0"/>
              <a:t> is a shipping container system for code </a:t>
            </a:r>
          </a:p>
        </p:txBody>
      </p:sp>
      <p:sp>
        <p:nvSpPr>
          <p:cNvPr id="3" name="TextBox 2"/>
          <p:cNvSpPr txBox="1"/>
          <p:nvPr/>
        </p:nvSpPr>
        <p:spPr>
          <a:xfrm rot="16200000">
            <a:off x="-713871" y="2254138"/>
            <a:ext cx="2186264" cy="369332"/>
          </a:xfrm>
          <a:prstGeom prst="rect">
            <a:avLst/>
          </a:prstGeom>
          <a:noFill/>
        </p:spPr>
        <p:txBody>
          <a:bodyPr wrap="square" rtlCol="0">
            <a:spAutoFit/>
          </a:bodyPr>
          <a:lstStyle/>
          <a:p>
            <a:pPr algn="ctr"/>
            <a:r>
              <a:rPr lang="en-US" dirty="0"/>
              <a:t>Multiplicity of Stacks</a:t>
            </a:r>
          </a:p>
        </p:txBody>
      </p:sp>
      <p:sp>
        <p:nvSpPr>
          <p:cNvPr id="27" name="TextBox 26"/>
          <p:cNvSpPr txBox="1"/>
          <p:nvPr/>
        </p:nvSpPr>
        <p:spPr>
          <a:xfrm rot="16200000">
            <a:off x="-612342" y="4765538"/>
            <a:ext cx="2186264" cy="923330"/>
          </a:xfrm>
          <a:prstGeom prst="rect">
            <a:avLst/>
          </a:prstGeom>
          <a:noFill/>
        </p:spPr>
        <p:txBody>
          <a:bodyPr wrap="square" rtlCol="0">
            <a:spAutoFit/>
          </a:bodyPr>
          <a:lstStyle/>
          <a:p>
            <a:pPr algn="ctr"/>
            <a:r>
              <a:rPr lang="en-US" dirty="0"/>
              <a:t>Multiplicity of hardware environments</a:t>
            </a:r>
          </a:p>
        </p:txBody>
      </p:sp>
      <p:sp>
        <p:nvSpPr>
          <p:cNvPr id="28" name="Rectangle 20"/>
          <p:cNvSpPr>
            <a:spLocks/>
          </p:cNvSpPr>
          <p:nvPr/>
        </p:nvSpPr>
        <p:spPr bwMode="auto">
          <a:xfrm>
            <a:off x="7778122" y="6236647"/>
            <a:ext cx="157998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Production Cluster</a:t>
            </a:r>
          </a:p>
        </p:txBody>
      </p:sp>
      <p:pic>
        <p:nvPicPr>
          <p:cNvPr id="35" name="Picture 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80744" y="5533285"/>
            <a:ext cx="1077473" cy="6924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36" name="Rectangle 19"/>
          <p:cNvSpPr>
            <a:spLocks/>
          </p:cNvSpPr>
          <p:nvPr/>
        </p:nvSpPr>
        <p:spPr bwMode="auto">
          <a:xfrm>
            <a:off x="4341997" y="6252315"/>
            <a:ext cx="181510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Customer Data Center</a:t>
            </a:r>
          </a:p>
        </p:txBody>
      </p:sp>
      <p:pic>
        <p:nvPicPr>
          <p:cNvPr id="38"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0181" y="5674854"/>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 name="Picture 1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13888" y="5717006"/>
            <a:ext cx="409763" cy="325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 name="Picture 2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90949" y="5560007"/>
            <a:ext cx="832434" cy="639051"/>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4" name="Picture 3"/>
          <p:cNvPicPr>
            <a:picLocks noChangeAspect="1"/>
          </p:cNvPicPr>
          <p:nvPr/>
        </p:nvPicPr>
        <p:blipFill>
          <a:blip r:embed="rId6" cstate="print"/>
          <a:stretch>
            <a:fillRect/>
          </a:stretch>
        </p:blipFill>
        <p:spPr>
          <a:xfrm>
            <a:off x="8290744" y="5395070"/>
            <a:ext cx="542373" cy="745566"/>
          </a:xfrm>
          <a:prstGeom prst="rect">
            <a:avLst/>
          </a:prstGeom>
        </p:spPr>
      </p:pic>
      <p:pic>
        <p:nvPicPr>
          <p:cNvPr id="49" name="Picture 2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56115" y="5460050"/>
            <a:ext cx="1392812" cy="838965"/>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63" name="Freeform 62"/>
          <p:cNvSpPr/>
          <p:nvPr/>
        </p:nvSpPr>
        <p:spPr>
          <a:xfrm>
            <a:off x="6763221" y="1507961"/>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dirty="0"/>
          </a:p>
        </p:txBody>
      </p:sp>
      <p:sp>
        <p:nvSpPr>
          <p:cNvPr id="66" name="Freeform 65"/>
          <p:cNvSpPr/>
          <p:nvPr/>
        </p:nvSpPr>
        <p:spPr>
          <a:xfrm>
            <a:off x="6368058" y="1895240"/>
            <a:ext cx="171810" cy="95450"/>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r" defTabSz="889000">
              <a:lnSpc>
                <a:spcPct val="90000"/>
              </a:lnSpc>
              <a:spcBef>
                <a:spcPct val="0"/>
              </a:spcBef>
              <a:spcAft>
                <a:spcPct val="35000"/>
              </a:spcAft>
            </a:pPr>
            <a:endParaRPr lang="en-US" sz="2000" kern="1200" dirty="0"/>
          </a:p>
        </p:txBody>
      </p:sp>
      <p:sp>
        <p:nvSpPr>
          <p:cNvPr id="69" name="Freeform 68"/>
          <p:cNvSpPr/>
          <p:nvPr/>
        </p:nvSpPr>
        <p:spPr>
          <a:xfrm>
            <a:off x="6763221" y="1778020"/>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a:p>
        </p:txBody>
      </p:sp>
      <p:sp>
        <p:nvSpPr>
          <p:cNvPr id="71" name="Freeform 70"/>
          <p:cNvSpPr/>
          <p:nvPr/>
        </p:nvSpPr>
        <p:spPr>
          <a:xfrm>
            <a:off x="928535" y="137198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2" name="Freeform 71"/>
          <p:cNvSpPr/>
          <p:nvPr/>
        </p:nvSpPr>
        <p:spPr>
          <a:xfrm>
            <a:off x="1003559" y="150701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3" name="Freeform 72"/>
          <p:cNvSpPr/>
          <p:nvPr/>
        </p:nvSpPr>
        <p:spPr>
          <a:xfrm>
            <a:off x="854084" y="150701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4" name="Freeform 73"/>
          <p:cNvSpPr/>
          <p:nvPr/>
        </p:nvSpPr>
        <p:spPr>
          <a:xfrm>
            <a:off x="3151706" y="143151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5" name="Freeform 74"/>
          <p:cNvSpPr/>
          <p:nvPr/>
        </p:nvSpPr>
        <p:spPr>
          <a:xfrm>
            <a:off x="3002231" y="143151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6" name="Freeform 75"/>
          <p:cNvSpPr/>
          <p:nvPr/>
        </p:nvSpPr>
        <p:spPr>
          <a:xfrm>
            <a:off x="3076682" y="156654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89" name="Freeform 88"/>
          <p:cNvSpPr/>
          <p:nvPr/>
        </p:nvSpPr>
        <p:spPr>
          <a:xfrm>
            <a:off x="8451825" y="1561578"/>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0" name="Freeform 89"/>
          <p:cNvSpPr/>
          <p:nvPr/>
        </p:nvSpPr>
        <p:spPr>
          <a:xfrm>
            <a:off x="8374720" y="141036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91" name="Freeform 90"/>
          <p:cNvSpPr/>
          <p:nvPr/>
        </p:nvSpPr>
        <p:spPr>
          <a:xfrm>
            <a:off x="8300269" y="154539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9" name="Freeform 98"/>
          <p:cNvSpPr/>
          <p:nvPr/>
        </p:nvSpPr>
        <p:spPr>
          <a:xfrm>
            <a:off x="7152400" y="140480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0" name="Freeform 99"/>
          <p:cNvSpPr/>
          <p:nvPr/>
        </p:nvSpPr>
        <p:spPr>
          <a:xfrm>
            <a:off x="7002925" y="140480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1" name="Freeform 100"/>
          <p:cNvSpPr/>
          <p:nvPr/>
        </p:nvSpPr>
        <p:spPr>
          <a:xfrm>
            <a:off x="7077376" y="153983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2" name="Freeform 101"/>
          <p:cNvSpPr/>
          <p:nvPr/>
        </p:nvSpPr>
        <p:spPr>
          <a:xfrm>
            <a:off x="7152400" y="167486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3" name="Freeform 102"/>
          <p:cNvSpPr/>
          <p:nvPr/>
        </p:nvSpPr>
        <p:spPr>
          <a:xfrm>
            <a:off x="7002925" y="167486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4" name="Freeform 103"/>
          <p:cNvSpPr/>
          <p:nvPr/>
        </p:nvSpPr>
        <p:spPr>
          <a:xfrm>
            <a:off x="4685438" y="144443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5" name="Freeform 104"/>
          <p:cNvSpPr/>
          <p:nvPr/>
        </p:nvSpPr>
        <p:spPr>
          <a:xfrm>
            <a:off x="4834913" y="144443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6" name="Freeform 105"/>
          <p:cNvSpPr/>
          <p:nvPr/>
        </p:nvSpPr>
        <p:spPr>
          <a:xfrm>
            <a:off x="4760462" y="157946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7" name="Freeform 106"/>
          <p:cNvSpPr/>
          <p:nvPr/>
        </p:nvSpPr>
        <p:spPr>
          <a:xfrm>
            <a:off x="4610987" y="157946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8" name="TextBox 107"/>
          <p:cNvSpPr txBox="1"/>
          <p:nvPr/>
        </p:nvSpPr>
        <p:spPr>
          <a:xfrm rot="5400000">
            <a:off x="10428010" y="1847253"/>
            <a:ext cx="2186264" cy="923330"/>
          </a:xfrm>
          <a:prstGeom prst="rect">
            <a:avLst/>
          </a:prstGeom>
          <a:noFill/>
        </p:spPr>
        <p:txBody>
          <a:bodyPr wrap="square" rtlCol="0">
            <a:spAutoFit/>
          </a:bodyPr>
          <a:lstStyle/>
          <a:p>
            <a:pPr algn="ctr"/>
            <a:r>
              <a:rPr lang="en-US" dirty="0"/>
              <a:t>Do services and apps interact appropriately?</a:t>
            </a:r>
          </a:p>
        </p:txBody>
      </p:sp>
      <p:sp>
        <p:nvSpPr>
          <p:cNvPr id="109" name="TextBox 108"/>
          <p:cNvSpPr txBox="1"/>
          <p:nvPr/>
        </p:nvSpPr>
        <p:spPr>
          <a:xfrm rot="5400000">
            <a:off x="10551835" y="5157856"/>
            <a:ext cx="2186264" cy="646331"/>
          </a:xfrm>
          <a:prstGeom prst="rect">
            <a:avLst/>
          </a:prstGeom>
          <a:noFill/>
        </p:spPr>
        <p:txBody>
          <a:bodyPr wrap="square" rtlCol="0">
            <a:spAutoFit/>
          </a:bodyPr>
          <a:lstStyle/>
          <a:p>
            <a:pPr algn="ctr"/>
            <a:r>
              <a:rPr lang="en-US" dirty="0"/>
              <a:t>Can I migrate smoothly and quickly</a:t>
            </a:r>
          </a:p>
        </p:txBody>
      </p:sp>
      <p:pic>
        <p:nvPicPr>
          <p:cNvPr id="77" name="Picture 76"/>
          <p:cNvPicPr>
            <a:picLocks noChangeAspect="1"/>
          </p:cNvPicPr>
          <p:nvPr/>
        </p:nvPicPr>
        <p:blipFill>
          <a:blip r:embed="rId8" cstate="print"/>
          <a:stretch>
            <a:fillRect/>
          </a:stretch>
        </p:blipFill>
        <p:spPr>
          <a:xfrm>
            <a:off x="3918526" y="3032185"/>
            <a:ext cx="3735397" cy="1760605"/>
          </a:xfrm>
          <a:prstGeom prst="rect">
            <a:avLst/>
          </a:prstGeom>
        </p:spPr>
      </p:pic>
      <p:sp>
        <p:nvSpPr>
          <p:cNvPr id="78" name="Rectangle 77"/>
          <p:cNvSpPr/>
          <p:nvPr/>
        </p:nvSpPr>
        <p:spPr>
          <a:xfrm>
            <a:off x="7667625" y="4211127"/>
            <a:ext cx="3460738" cy="1077218"/>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…that  can be manipulated using standard operations and run consistently on virtually any hardware platform </a:t>
            </a:r>
            <a:endParaRPr lang="en-US" sz="1600" b="1" dirty="0">
              <a:solidFill>
                <a:schemeClr val="bg1"/>
              </a:solidFill>
            </a:endParaRPr>
          </a:p>
        </p:txBody>
      </p:sp>
      <p:sp>
        <p:nvSpPr>
          <p:cNvPr id="79" name="Rectangle 78"/>
          <p:cNvSpPr/>
          <p:nvPr/>
        </p:nvSpPr>
        <p:spPr>
          <a:xfrm>
            <a:off x="847725" y="2585129"/>
            <a:ext cx="3004199" cy="1077218"/>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An engine that enables any payload to be encapsulated as a lightweight, portable, self-sufficient  container…</a:t>
            </a:r>
            <a:endParaRPr lang="en-US" sz="1600" b="1" dirty="0">
              <a:solidFill>
                <a:schemeClr val="bg1"/>
              </a:solidFill>
            </a:endParaRPr>
          </a:p>
        </p:txBody>
      </p:sp>
      <p:cxnSp>
        <p:nvCxnSpPr>
          <p:cNvPr id="81" name="Straight Arrow Connector 80"/>
          <p:cNvCxnSpPr/>
          <p:nvPr/>
        </p:nvCxnSpPr>
        <p:spPr>
          <a:xfrm rot="18900000">
            <a:off x="6073506" y="2328448"/>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rot="2700000">
            <a:off x="3203387" y="2332120"/>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pic>
        <p:nvPicPr>
          <p:cNvPr id="1027" name="Picture 3" descr="C:\Users\ju\Desktop\docker-container.png"/>
          <p:cNvPicPr>
            <a:picLocks noChangeAspect="1" noChangeArrowheads="1"/>
          </p:cNvPicPr>
          <p:nvPr/>
        </p:nvPicPr>
        <p:blipFill>
          <a:blip r:embed="rId9" cstate="print"/>
          <a:srcRect/>
          <a:stretch>
            <a:fillRect/>
          </a:stretch>
        </p:blipFill>
        <p:spPr bwMode="auto">
          <a:xfrm>
            <a:off x="3906103" y="2999047"/>
            <a:ext cx="3762375" cy="1781175"/>
          </a:xfrm>
          <a:prstGeom prst="rect">
            <a:avLst/>
          </a:prstGeom>
          <a:noFill/>
        </p:spPr>
      </p:pic>
      <p:cxnSp>
        <p:nvCxnSpPr>
          <p:cNvPr id="114" name="Straight Arrow Connector 113"/>
          <p:cNvCxnSpPr/>
          <p:nvPr/>
        </p:nvCxnSpPr>
        <p:spPr>
          <a:xfrm rot="18900000">
            <a:off x="3098710" y="5083086"/>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80" name="Straight Arrow Connector 79"/>
          <p:cNvCxnSpPr/>
          <p:nvPr/>
        </p:nvCxnSpPr>
        <p:spPr>
          <a:xfrm rot="2700000">
            <a:off x="6096169" y="4919983"/>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90703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Line 1"/>
          <p:cNvSpPr>
            <a:spLocks noChangeShapeType="1"/>
          </p:cNvSpPr>
          <p:nvPr/>
        </p:nvSpPr>
        <p:spPr bwMode="auto">
          <a:xfrm>
            <a:off x="555476" y="4115877"/>
            <a:ext cx="10788650" cy="794"/>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400"/>
          </a:p>
        </p:txBody>
      </p:sp>
      <p:sp>
        <p:nvSpPr>
          <p:cNvPr id="25602" name="Rectangle 2"/>
          <p:cNvSpPr>
            <a:spLocks/>
          </p:cNvSpPr>
          <p:nvPr/>
        </p:nvSpPr>
        <p:spPr bwMode="auto">
          <a:xfrm>
            <a:off x="1215987" y="1436467"/>
            <a:ext cx="14234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Static website</a:t>
            </a:r>
          </a:p>
        </p:txBody>
      </p:sp>
      <p:sp>
        <p:nvSpPr>
          <p:cNvPr id="25603" name="Rectangle 3"/>
          <p:cNvSpPr>
            <a:spLocks/>
          </p:cNvSpPr>
          <p:nvPr/>
        </p:nvSpPr>
        <p:spPr bwMode="auto">
          <a:xfrm>
            <a:off x="5166572" y="1465460"/>
            <a:ext cx="1444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Web frontend </a:t>
            </a:r>
          </a:p>
        </p:txBody>
      </p:sp>
      <p:sp>
        <p:nvSpPr>
          <p:cNvPr id="25604" name="Rectangle 4"/>
          <p:cNvSpPr>
            <a:spLocks/>
          </p:cNvSpPr>
          <p:nvPr/>
        </p:nvSpPr>
        <p:spPr bwMode="auto">
          <a:xfrm>
            <a:off x="3439159" y="1461403"/>
            <a:ext cx="8720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User DB</a:t>
            </a:r>
          </a:p>
        </p:txBody>
      </p:sp>
      <p:sp>
        <p:nvSpPr>
          <p:cNvPr id="25605" name="Rectangle 5"/>
          <p:cNvSpPr>
            <a:spLocks/>
          </p:cNvSpPr>
          <p:nvPr/>
        </p:nvSpPr>
        <p:spPr bwMode="auto">
          <a:xfrm>
            <a:off x="7381311" y="1454815"/>
            <a:ext cx="6924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Queue</a:t>
            </a:r>
          </a:p>
        </p:txBody>
      </p:sp>
      <p:sp>
        <p:nvSpPr>
          <p:cNvPr id="25606" name="Rectangle 6"/>
          <p:cNvSpPr>
            <a:spLocks/>
          </p:cNvSpPr>
          <p:nvPr/>
        </p:nvSpPr>
        <p:spPr bwMode="auto">
          <a:xfrm>
            <a:off x="8885185" y="1380490"/>
            <a:ext cx="1308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Analytics DB</a:t>
            </a:r>
          </a:p>
        </p:txBody>
      </p:sp>
      <p:sp>
        <p:nvSpPr>
          <p:cNvPr id="25616" name="Rectangle 16"/>
          <p:cNvSpPr>
            <a:spLocks/>
          </p:cNvSpPr>
          <p:nvPr/>
        </p:nvSpPr>
        <p:spPr bwMode="auto">
          <a:xfrm>
            <a:off x="1482507" y="6236647"/>
            <a:ext cx="1232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Development VM</a:t>
            </a:r>
          </a:p>
        </p:txBody>
      </p:sp>
      <p:sp>
        <p:nvSpPr>
          <p:cNvPr id="25617" name="Rectangle 17"/>
          <p:cNvSpPr>
            <a:spLocks/>
          </p:cNvSpPr>
          <p:nvPr/>
        </p:nvSpPr>
        <p:spPr bwMode="auto">
          <a:xfrm>
            <a:off x="3282024" y="6252315"/>
            <a:ext cx="9135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QA server</a:t>
            </a:r>
          </a:p>
        </p:txBody>
      </p:sp>
      <p:sp>
        <p:nvSpPr>
          <p:cNvPr id="25618" name="Rectangle 18"/>
          <p:cNvSpPr>
            <a:spLocks/>
          </p:cNvSpPr>
          <p:nvPr/>
        </p:nvSpPr>
        <p:spPr bwMode="auto">
          <a:xfrm>
            <a:off x="6362319" y="6267831"/>
            <a:ext cx="11477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Public Cloud</a:t>
            </a:r>
          </a:p>
        </p:txBody>
      </p:sp>
      <p:sp>
        <p:nvSpPr>
          <p:cNvPr id="25621" name="Rectangle 21"/>
          <p:cNvSpPr>
            <a:spLocks/>
          </p:cNvSpPr>
          <p:nvPr/>
        </p:nvSpPr>
        <p:spPr bwMode="auto">
          <a:xfrm>
            <a:off x="9282901" y="6227122"/>
            <a:ext cx="153224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Contributor’s laptop</a:t>
            </a:r>
          </a:p>
        </p:txBody>
      </p:sp>
      <p:sp>
        <p:nvSpPr>
          <p:cNvPr id="25" name="Title 1"/>
          <p:cNvSpPr>
            <a:spLocks noGrp="1"/>
          </p:cNvSpPr>
          <p:nvPr>
            <p:ph type="title"/>
          </p:nvPr>
        </p:nvSpPr>
        <p:spPr/>
        <p:txBody>
          <a:bodyPr>
            <a:normAutofit fontScale="90000"/>
          </a:bodyPr>
          <a:lstStyle/>
          <a:p>
            <a:r>
              <a:rPr lang="en-US" dirty="0"/>
              <a:t>Or…put more simply</a:t>
            </a:r>
          </a:p>
        </p:txBody>
      </p:sp>
      <p:sp>
        <p:nvSpPr>
          <p:cNvPr id="3" name="TextBox 2"/>
          <p:cNvSpPr txBox="1"/>
          <p:nvPr/>
        </p:nvSpPr>
        <p:spPr>
          <a:xfrm rot="16200000">
            <a:off x="-713871" y="2254138"/>
            <a:ext cx="2186264" cy="369332"/>
          </a:xfrm>
          <a:prstGeom prst="rect">
            <a:avLst/>
          </a:prstGeom>
          <a:noFill/>
        </p:spPr>
        <p:txBody>
          <a:bodyPr wrap="square" rtlCol="0">
            <a:spAutoFit/>
          </a:bodyPr>
          <a:lstStyle/>
          <a:p>
            <a:pPr algn="ctr"/>
            <a:r>
              <a:rPr lang="en-US" dirty="0"/>
              <a:t>Multiplicity of Stacks</a:t>
            </a:r>
          </a:p>
        </p:txBody>
      </p:sp>
      <p:sp>
        <p:nvSpPr>
          <p:cNvPr id="27" name="TextBox 26"/>
          <p:cNvSpPr txBox="1"/>
          <p:nvPr/>
        </p:nvSpPr>
        <p:spPr>
          <a:xfrm rot="16200000">
            <a:off x="-612342" y="4765538"/>
            <a:ext cx="2186264" cy="923330"/>
          </a:xfrm>
          <a:prstGeom prst="rect">
            <a:avLst/>
          </a:prstGeom>
          <a:noFill/>
        </p:spPr>
        <p:txBody>
          <a:bodyPr wrap="square" rtlCol="0">
            <a:spAutoFit/>
          </a:bodyPr>
          <a:lstStyle/>
          <a:p>
            <a:pPr algn="ctr"/>
            <a:r>
              <a:rPr lang="en-US" dirty="0"/>
              <a:t>Multiplicity of hardware environments</a:t>
            </a:r>
          </a:p>
        </p:txBody>
      </p:sp>
      <p:sp>
        <p:nvSpPr>
          <p:cNvPr id="28" name="Rectangle 20"/>
          <p:cNvSpPr>
            <a:spLocks/>
          </p:cNvSpPr>
          <p:nvPr/>
        </p:nvSpPr>
        <p:spPr bwMode="auto">
          <a:xfrm>
            <a:off x="7778122" y="6236647"/>
            <a:ext cx="157998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Production Cluster</a:t>
            </a:r>
          </a:p>
        </p:txBody>
      </p:sp>
      <p:pic>
        <p:nvPicPr>
          <p:cNvPr id="35" name="Picture 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80744" y="5533285"/>
            <a:ext cx="1077473" cy="6924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36" name="Rectangle 19"/>
          <p:cNvSpPr>
            <a:spLocks/>
          </p:cNvSpPr>
          <p:nvPr/>
        </p:nvSpPr>
        <p:spPr bwMode="auto">
          <a:xfrm>
            <a:off x="4341997" y="6252315"/>
            <a:ext cx="181510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Customer Data Center</a:t>
            </a:r>
          </a:p>
        </p:txBody>
      </p:sp>
      <p:pic>
        <p:nvPicPr>
          <p:cNvPr id="38"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0181" y="5674854"/>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 name="Picture 1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13888" y="5717006"/>
            <a:ext cx="409763" cy="325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 name="Picture 2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90949" y="5560007"/>
            <a:ext cx="832434" cy="639051"/>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4" name="Picture 3"/>
          <p:cNvPicPr>
            <a:picLocks noChangeAspect="1"/>
          </p:cNvPicPr>
          <p:nvPr/>
        </p:nvPicPr>
        <p:blipFill>
          <a:blip r:embed="rId6" cstate="print"/>
          <a:stretch>
            <a:fillRect/>
          </a:stretch>
        </p:blipFill>
        <p:spPr>
          <a:xfrm>
            <a:off x="8290744" y="5395070"/>
            <a:ext cx="542373" cy="745566"/>
          </a:xfrm>
          <a:prstGeom prst="rect">
            <a:avLst/>
          </a:prstGeom>
        </p:spPr>
      </p:pic>
      <p:pic>
        <p:nvPicPr>
          <p:cNvPr id="49" name="Picture 2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56115" y="5460050"/>
            <a:ext cx="1392812" cy="838965"/>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63" name="Freeform 62"/>
          <p:cNvSpPr/>
          <p:nvPr/>
        </p:nvSpPr>
        <p:spPr>
          <a:xfrm>
            <a:off x="6763221" y="1507961"/>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dirty="0"/>
          </a:p>
        </p:txBody>
      </p:sp>
      <p:sp>
        <p:nvSpPr>
          <p:cNvPr id="66" name="Freeform 65"/>
          <p:cNvSpPr/>
          <p:nvPr/>
        </p:nvSpPr>
        <p:spPr>
          <a:xfrm>
            <a:off x="6368058" y="1895240"/>
            <a:ext cx="171810" cy="95450"/>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r" defTabSz="889000">
              <a:lnSpc>
                <a:spcPct val="90000"/>
              </a:lnSpc>
              <a:spcBef>
                <a:spcPct val="0"/>
              </a:spcBef>
              <a:spcAft>
                <a:spcPct val="35000"/>
              </a:spcAft>
            </a:pPr>
            <a:endParaRPr lang="en-US" sz="2000" kern="1200" dirty="0"/>
          </a:p>
        </p:txBody>
      </p:sp>
      <p:sp>
        <p:nvSpPr>
          <p:cNvPr id="69" name="Freeform 68"/>
          <p:cNvSpPr/>
          <p:nvPr/>
        </p:nvSpPr>
        <p:spPr>
          <a:xfrm>
            <a:off x="6763221" y="1778020"/>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a:p>
        </p:txBody>
      </p:sp>
      <p:sp>
        <p:nvSpPr>
          <p:cNvPr id="71" name="Freeform 70"/>
          <p:cNvSpPr/>
          <p:nvPr/>
        </p:nvSpPr>
        <p:spPr>
          <a:xfrm>
            <a:off x="928535" y="137198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2" name="Freeform 71"/>
          <p:cNvSpPr/>
          <p:nvPr/>
        </p:nvSpPr>
        <p:spPr>
          <a:xfrm>
            <a:off x="1003559" y="150701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3" name="Freeform 72"/>
          <p:cNvSpPr/>
          <p:nvPr/>
        </p:nvSpPr>
        <p:spPr>
          <a:xfrm>
            <a:off x="854084" y="150701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4" name="Freeform 73"/>
          <p:cNvSpPr/>
          <p:nvPr/>
        </p:nvSpPr>
        <p:spPr>
          <a:xfrm>
            <a:off x="3151706" y="143151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5" name="Freeform 74"/>
          <p:cNvSpPr/>
          <p:nvPr/>
        </p:nvSpPr>
        <p:spPr>
          <a:xfrm>
            <a:off x="3002231" y="143151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6" name="Freeform 75"/>
          <p:cNvSpPr/>
          <p:nvPr/>
        </p:nvSpPr>
        <p:spPr>
          <a:xfrm>
            <a:off x="3076682" y="156654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89" name="Freeform 88"/>
          <p:cNvSpPr/>
          <p:nvPr/>
        </p:nvSpPr>
        <p:spPr>
          <a:xfrm>
            <a:off x="8451825" y="1561578"/>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0" name="Freeform 89"/>
          <p:cNvSpPr/>
          <p:nvPr/>
        </p:nvSpPr>
        <p:spPr>
          <a:xfrm>
            <a:off x="8374720" y="141036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91" name="Freeform 90"/>
          <p:cNvSpPr/>
          <p:nvPr/>
        </p:nvSpPr>
        <p:spPr>
          <a:xfrm>
            <a:off x="8300269" y="154539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9" name="Freeform 98"/>
          <p:cNvSpPr/>
          <p:nvPr/>
        </p:nvSpPr>
        <p:spPr>
          <a:xfrm>
            <a:off x="7152400" y="140480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0" name="Freeform 99"/>
          <p:cNvSpPr/>
          <p:nvPr/>
        </p:nvSpPr>
        <p:spPr>
          <a:xfrm>
            <a:off x="7002925" y="140480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1" name="Freeform 100"/>
          <p:cNvSpPr/>
          <p:nvPr/>
        </p:nvSpPr>
        <p:spPr>
          <a:xfrm>
            <a:off x="7077376" y="153983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2" name="Freeform 101"/>
          <p:cNvSpPr/>
          <p:nvPr/>
        </p:nvSpPr>
        <p:spPr>
          <a:xfrm>
            <a:off x="7152400" y="167486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3" name="Freeform 102"/>
          <p:cNvSpPr/>
          <p:nvPr/>
        </p:nvSpPr>
        <p:spPr>
          <a:xfrm>
            <a:off x="7002925" y="167486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4" name="Freeform 103"/>
          <p:cNvSpPr/>
          <p:nvPr/>
        </p:nvSpPr>
        <p:spPr>
          <a:xfrm>
            <a:off x="4685438" y="144443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5" name="Freeform 104"/>
          <p:cNvSpPr/>
          <p:nvPr/>
        </p:nvSpPr>
        <p:spPr>
          <a:xfrm>
            <a:off x="4834913" y="144443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6" name="Freeform 105"/>
          <p:cNvSpPr/>
          <p:nvPr/>
        </p:nvSpPr>
        <p:spPr>
          <a:xfrm>
            <a:off x="4760462" y="157946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7" name="Freeform 106"/>
          <p:cNvSpPr/>
          <p:nvPr/>
        </p:nvSpPr>
        <p:spPr>
          <a:xfrm>
            <a:off x="4610987" y="157946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8" name="TextBox 107"/>
          <p:cNvSpPr txBox="1"/>
          <p:nvPr/>
        </p:nvSpPr>
        <p:spPr>
          <a:xfrm rot="5400000">
            <a:off x="10428010" y="1847253"/>
            <a:ext cx="2186264" cy="923330"/>
          </a:xfrm>
          <a:prstGeom prst="rect">
            <a:avLst/>
          </a:prstGeom>
          <a:noFill/>
        </p:spPr>
        <p:txBody>
          <a:bodyPr wrap="square" rtlCol="0">
            <a:spAutoFit/>
          </a:bodyPr>
          <a:lstStyle/>
          <a:p>
            <a:pPr algn="ctr"/>
            <a:r>
              <a:rPr lang="en-US" dirty="0"/>
              <a:t>Do services and apps interact appropriately?</a:t>
            </a:r>
          </a:p>
        </p:txBody>
      </p:sp>
      <p:sp>
        <p:nvSpPr>
          <p:cNvPr id="109" name="TextBox 108"/>
          <p:cNvSpPr txBox="1"/>
          <p:nvPr/>
        </p:nvSpPr>
        <p:spPr>
          <a:xfrm rot="5400000">
            <a:off x="10551835" y="5157856"/>
            <a:ext cx="2186264" cy="646331"/>
          </a:xfrm>
          <a:prstGeom prst="rect">
            <a:avLst/>
          </a:prstGeom>
          <a:noFill/>
        </p:spPr>
        <p:txBody>
          <a:bodyPr wrap="square" rtlCol="0">
            <a:spAutoFit/>
          </a:bodyPr>
          <a:lstStyle/>
          <a:p>
            <a:pPr algn="ctr"/>
            <a:r>
              <a:rPr lang="en-US" dirty="0"/>
              <a:t>Can I migrate smoothly and quickly</a:t>
            </a:r>
          </a:p>
        </p:txBody>
      </p:sp>
      <p:pic>
        <p:nvPicPr>
          <p:cNvPr id="77" name="Picture 76"/>
          <p:cNvPicPr>
            <a:picLocks noChangeAspect="1"/>
          </p:cNvPicPr>
          <p:nvPr/>
        </p:nvPicPr>
        <p:blipFill>
          <a:blip r:embed="rId8" cstate="print"/>
          <a:stretch>
            <a:fillRect/>
          </a:stretch>
        </p:blipFill>
        <p:spPr>
          <a:xfrm>
            <a:off x="3918526" y="3032185"/>
            <a:ext cx="3735397" cy="1760605"/>
          </a:xfrm>
          <a:prstGeom prst="rect">
            <a:avLst/>
          </a:prstGeom>
        </p:spPr>
      </p:pic>
      <p:sp>
        <p:nvSpPr>
          <p:cNvPr id="78" name="Rectangle 77"/>
          <p:cNvSpPr/>
          <p:nvPr/>
        </p:nvSpPr>
        <p:spPr>
          <a:xfrm>
            <a:off x="7667625" y="4211127"/>
            <a:ext cx="3460738" cy="584775"/>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Operator: Configure Once, Run Anything</a:t>
            </a:r>
            <a:endParaRPr lang="en-US" sz="1600" b="1" dirty="0">
              <a:solidFill>
                <a:schemeClr val="bg1"/>
              </a:solidFill>
            </a:endParaRPr>
          </a:p>
        </p:txBody>
      </p:sp>
      <p:sp>
        <p:nvSpPr>
          <p:cNvPr id="79" name="Rectangle 78"/>
          <p:cNvSpPr/>
          <p:nvPr/>
        </p:nvSpPr>
        <p:spPr>
          <a:xfrm>
            <a:off x="847725" y="2585129"/>
            <a:ext cx="3004199" cy="584775"/>
          </a:xfrm>
          <a:prstGeom prst="rect">
            <a:avLst/>
          </a:prstGeom>
          <a:solidFill>
            <a:schemeClr val="accent1"/>
          </a:solidFill>
        </p:spPr>
        <p:txBody>
          <a:bodyPr wrap="square">
            <a:spAutoFit/>
          </a:bodyPr>
          <a:lstStyle/>
          <a:p>
            <a:r>
              <a:rPr lang="en-US" sz="1600" b="1" dirty="0">
                <a:solidFill>
                  <a:schemeClr val="bg1"/>
                </a:solidFill>
                <a:latin typeface="Arial" panose="020B0604020202020204" pitchFamily="34" charset="0"/>
              </a:rPr>
              <a:t>Developer: Build Once, Run Anywhere (Finally)</a:t>
            </a:r>
            <a:endParaRPr lang="en-US" sz="1600" b="1" dirty="0">
              <a:solidFill>
                <a:schemeClr val="bg1"/>
              </a:solidFill>
            </a:endParaRPr>
          </a:p>
        </p:txBody>
      </p:sp>
      <p:cxnSp>
        <p:nvCxnSpPr>
          <p:cNvPr id="81" name="Straight Arrow Connector 80"/>
          <p:cNvCxnSpPr/>
          <p:nvPr/>
        </p:nvCxnSpPr>
        <p:spPr>
          <a:xfrm rot="18900000">
            <a:off x="6073506" y="2328448"/>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rot="2700000">
            <a:off x="3203387" y="2332120"/>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pic>
        <p:nvPicPr>
          <p:cNvPr id="1027" name="Picture 3" descr="C:\Users\ju\Desktop\docker-container.png"/>
          <p:cNvPicPr>
            <a:picLocks noChangeAspect="1" noChangeArrowheads="1"/>
          </p:cNvPicPr>
          <p:nvPr/>
        </p:nvPicPr>
        <p:blipFill>
          <a:blip r:embed="rId9" cstate="print"/>
          <a:srcRect/>
          <a:stretch>
            <a:fillRect/>
          </a:stretch>
        </p:blipFill>
        <p:spPr bwMode="auto">
          <a:xfrm>
            <a:off x="3906103" y="2999047"/>
            <a:ext cx="3762375" cy="1781175"/>
          </a:xfrm>
          <a:prstGeom prst="rect">
            <a:avLst/>
          </a:prstGeom>
          <a:noFill/>
        </p:spPr>
      </p:pic>
      <p:cxnSp>
        <p:nvCxnSpPr>
          <p:cNvPr id="114" name="Straight Arrow Connector 113"/>
          <p:cNvCxnSpPr/>
          <p:nvPr/>
        </p:nvCxnSpPr>
        <p:spPr>
          <a:xfrm rot="18900000">
            <a:off x="3098710" y="5083086"/>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80" name="Straight Arrow Connector 79"/>
          <p:cNvCxnSpPr/>
          <p:nvPr/>
        </p:nvCxnSpPr>
        <p:spPr>
          <a:xfrm rot="2700000">
            <a:off x="6096169" y="4919983"/>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873680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5" name="Group 1"/>
          <p:cNvGraphicFramePr>
            <a:graphicFrameLocks noGrp="1"/>
          </p:cNvGraphicFramePr>
          <p:nvPr>
            <p:extLst/>
          </p:nvPr>
        </p:nvGraphicFramePr>
        <p:xfrm>
          <a:off x="1771646" y="1247775"/>
          <a:ext cx="7791462" cy="4586778"/>
        </p:xfrm>
        <a:graphic>
          <a:graphicData uri="http://schemas.openxmlformats.org/drawingml/2006/table">
            <a:tbl>
              <a:tblPr/>
              <a:tblGrid>
                <a:gridCol w="1731436">
                  <a:extLst>
                    <a:ext uri="{9D8B030D-6E8A-4147-A177-3AD203B41FA5}">
                      <a16:colId xmlns:a16="http://schemas.microsoft.com/office/drawing/2014/main" val="20000"/>
                    </a:ext>
                  </a:extLst>
                </a:gridCol>
                <a:gridCol w="865718">
                  <a:extLst>
                    <a:ext uri="{9D8B030D-6E8A-4147-A177-3AD203B41FA5}">
                      <a16:colId xmlns:a16="http://schemas.microsoft.com/office/drawing/2014/main" val="20001"/>
                    </a:ext>
                  </a:extLst>
                </a:gridCol>
                <a:gridCol w="865718">
                  <a:extLst>
                    <a:ext uri="{9D8B030D-6E8A-4147-A177-3AD203B41FA5}">
                      <a16:colId xmlns:a16="http://schemas.microsoft.com/office/drawing/2014/main" val="20002"/>
                    </a:ext>
                  </a:extLst>
                </a:gridCol>
                <a:gridCol w="865718">
                  <a:extLst>
                    <a:ext uri="{9D8B030D-6E8A-4147-A177-3AD203B41FA5}">
                      <a16:colId xmlns:a16="http://schemas.microsoft.com/office/drawing/2014/main" val="20003"/>
                    </a:ext>
                  </a:extLst>
                </a:gridCol>
                <a:gridCol w="865718">
                  <a:extLst>
                    <a:ext uri="{9D8B030D-6E8A-4147-A177-3AD203B41FA5}">
                      <a16:colId xmlns:a16="http://schemas.microsoft.com/office/drawing/2014/main" val="20004"/>
                    </a:ext>
                  </a:extLst>
                </a:gridCol>
                <a:gridCol w="865718">
                  <a:extLst>
                    <a:ext uri="{9D8B030D-6E8A-4147-A177-3AD203B41FA5}">
                      <a16:colId xmlns:a16="http://schemas.microsoft.com/office/drawing/2014/main" val="20005"/>
                    </a:ext>
                  </a:extLst>
                </a:gridCol>
                <a:gridCol w="865718">
                  <a:extLst>
                    <a:ext uri="{9D8B030D-6E8A-4147-A177-3AD203B41FA5}">
                      <a16:colId xmlns:a16="http://schemas.microsoft.com/office/drawing/2014/main" val="20006"/>
                    </a:ext>
                  </a:extLst>
                </a:gridCol>
                <a:gridCol w="865718">
                  <a:extLst>
                    <a:ext uri="{9D8B030D-6E8A-4147-A177-3AD203B41FA5}">
                      <a16:colId xmlns:a16="http://schemas.microsoft.com/office/drawing/2014/main" val="20007"/>
                    </a:ext>
                  </a:extLst>
                </a:gridCol>
              </a:tblGrid>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Static website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Web frontend </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Background workers</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User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Analytics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Queue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Development VM</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QA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Single Prod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Onsite Cluster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Public Cloud</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Contributor’s laptop</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Customer Servers</a:t>
                      </a: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extLst>
                  <a:ext uri="{0D108BD9-81ED-4DB2-BD59-A6C34878D82A}">
                    <a16:rowId xmlns:a16="http://schemas.microsoft.com/office/drawing/2014/main" val="10006"/>
                  </a:ext>
                </a:extLst>
              </a:tr>
            </a:tbl>
          </a:graphicData>
        </a:graphic>
      </p:graphicFrame>
      <p:sp>
        <p:nvSpPr>
          <p:cNvPr id="8" name="Freeform 7"/>
          <p:cNvSpPr/>
          <p:nvPr/>
        </p:nvSpPr>
        <p:spPr>
          <a:xfrm>
            <a:off x="1454748" y="139899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 name="Freeform 8"/>
          <p:cNvSpPr/>
          <p:nvPr/>
        </p:nvSpPr>
        <p:spPr>
          <a:xfrm>
            <a:off x="1529772" y="153402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 name="Freeform 9"/>
          <p:cNvSpPr/>
          <p:nvPr/>
        </p:nvSpPr>
        <p:spPr>
          <a:xfrm>
            <a:off x="1380297" y="153402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1" name="Freeform 10"/>
          <p:cNvSpPr/>
          <p:nvPr/>
        </p:nvSpPr>
        <p:spPr>
          <a:xfrm>
            <a:off x="1396390"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2" name="Freeform 11"/>
          <p:cNvSpPr/>
          <p:nvPr/>
        </p:nvSpPr>
        <p:spPr>
          <a:xfrm>
            <a:off x="1545865"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3" name="Freeform 12"/>
          <p:cNvSpPr/>
          <p:nvPr/>
        </p:nvSpPr>
        <p:spPr>
          <a:xfrm>
            <a:off x="1471414" y="22538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4" name="Freeform 13"/>
          <p:cNvSpPr/>
          <p:nvPr/>
        </p:nvSpPr>
        <p:spPr>
          <a:xfrm>
            <a:off x="1321939" y="225387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5" name="Freeform 14"/>
          <p:cNvSpPr/>
          <p:nvPr/>
        </p:nvSpPr>
        <p:spPr>
          <a:xfrm>
            <a:off x="1403312" y="266475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6" name="Freeform 15"/>
          <p:cNvSpPr/>
          <p:nvPr/>
        </p:nvSpPr>
        <p:spPr>
          <a:xfrm>
            <a:off x="1328288"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7" name="Freeform 16"/>
          <p:cNvSpPr/>
          <p:nvPr/>
        </p:nvSpPr>
        <p:spPr>
          <a:xfrm>
            <a:off x="1477763"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8" name="Freeform 17"/>
          <p:cNvSpPr/>
          <p:nvPr/>
        </p:nvSpPr>
        <p:spPr>
          <a:xfrm>
            <a:off x="1403312" y="293481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9" name="Freeform 18"/>
          <p:cNvSpPr/>
          <p:nvPr/>
        </p:nvSpPr>
        <p:spPr>
          <a:xfrm>
            <a:off x="1500592" y="462974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0" name="Freeform 19"/>
          <p:cNvSpPr/>
          <p:nvPr/>
        </p:nvSpPr>
        <p:spPr>
          <a:xfrm>
            <a:off x="1351117" y="462974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1" name="Freeform 20"/>
          <p:cNvSpPr/>
          <p:nvPr/>
        </p:nvSpPr>
        <p:spPr>
          <a:xfrm>
            <a:off x="1425568" y="476477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2" name="Freeform 21"/>
          <p:cNvSpPr/>
          <p:nvPr/>
        </p:nvSpPr>
        <p:spPr>
          <a:xfrm>
            <a:off x="1500592" y="489980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3" name="Freeform 22"/>
          <p:cNvSpPr/>
          <p:nvPr/>
        </p:nvSpPr>
        <p:spPr>
          <a:xfrm>
            <a:off x="1351117" y="489980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4" name="Freeform 23"/>
          <p:cNvSpPr/>
          <p:nvPr/>
        </p:nvSpPr>
        <p:spPr>
          <a:xfrm>
            <a:off x="1393588" y="39682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5" name="Freeform 24"/>
          <p:cNvSpPr/>
          <p:nvPr/>
        </p:nvSpPr>
        <p:spPr>
          <a:xfrm>
            <a:off x="1468039" y="410330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6" name="Freeform 25"/>
          <p:cNvSpPr/>
          <p:nvPr/>
        </p:nvSpPr>
        <p:spPr>
          <a:xfrm>
            <a:off x="1393588" y="4238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7" name="Freeform 26"/>
          <p:cNvSpPr/>
          <p:nvPr/>
        </p:nvSpPr>
        <p:spPr>
          <a:xfrm>
            <a:off x="1490869" y="3394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8" name="Freeform 27"/>
          <p:cNvSpPr/>
          <p:nvPr/>
        </p:nvSpPr>
        <p:spPr>
          <a:xfrm>
            <a:off x="1341394" y="339433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9" name="Freeform 28"/>
          <p:cNvSpPr/>
          <p:nvPr/>
        </p:nvSpPr>
        <p:spPr>
          <a:xfrm>
            <a:off x="1415845" y="352936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pic>
        <p:nvPicPr>
          <p:cNvPr id="30" name="Picture 1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12889" y="5981889"/>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1"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27756" y="5883348"/>
            <a:ext cx="697515" cy="4482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2" name="Picture 1"/>
          <p:cNvPicPr>
            <a:picLocks noChangeAspect="1"/>
          </p:cNvPicPr>
          <p:nvPr/>
        </p:nvPicPr>
        <p:blipFill>
          <a:blip r:embed="rId4" cstate="print"/>
          <a:stretch>
            <a:fillRect/>
          </a:stretch>
        </p:blipFill>
        <p:spPr>
          <a:xfrm>
            <a:off x="4564908" y="5892873"/>
            <a:ext cx="479135" cy="649674"/>
          </a:xfrm>
          <a:prstGeom prst="rect">
            <a:avLst/>
          </a:prstGeom>
        </p:spPr>
      </p:pic>
      <p:pic>
        <p:nvPicPr>
          <p:cNvPr id="34" name="Picture 33"/>
          <p:cNvPicPr>
            <a:picLocks noChangeAspect="1"/>
          </p:cNvPicPr>
          <p:nvPr/>
        </p:nvPicPr>
        <p:blipFill>
          <a:blip r:embed="rId5" cstate="print"/>
          <a:stretch>
            <a:fillRect/>
          </a:stretch>
        </p:blipFill>
        <p:spPr>
          <a:xfrm>
            <a:off x="6249808" y="5921448"/>
            <a:ext cx="596983" cy="820634"/>
          </a:xfrm>
          <a:prstGeom prst="rect">
            <a:avLst/>
          </a:prstGeom>
        </p:spPr>
      </p:pic>
      <p:pic>
        <p:nvPicPr>
          <p:cNvPr id="35" name="Picture 2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04653" y="6061100"/>
            <a:ext cx="841760" cy="507037"/>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33" name="Picture 32"/>
          <p:cNvPicPr>
            <a:picLocks noChangeAspect="1"/>
          </p:cNvPicPr>
          <p:nvPr/>
        </p:nvPicPr>
        <p:blipFill>
          <a:blip r:embed="rId7" cstate="print"/>
          <a:stretch>
            <a:fillRect/>
          </a:stretch>
        </p:blipFill>
        <p:spPr>
          <a:xfrm>
            <a:off x="8033506" y="6108725"/>
            <a:ext cx="559882" cy="445832"/>
          </a:xfrm>
          <a:prstGeom prst="rect">
            <a:avLst/>
          </a:prstGeom>
        </p:spPr>
      </p:pic>
      <p:pic>
        <p:nvPicPr>
          <p:cNvPr id="37" name="Picture 36"/>
          <p:cNvPicPr>
            <a:picLocks noChangeAspect="1"/>
          </p:cNvPicPr>
          <p:nvPr/>
        </p:nvPicPr>
        <p:blipFill>
          <a:blip r:embed="rId4" cstate="print"/>
          <a:stretch>
            <a:fillRect/>
          </a:stretch>
        </p:blipFill>
        <p:spPr>
          <a:xfrm>
            <a:off x="8825826" y="5966590"/>
            <a:ext cx="479135" cy="649674"/>
          </a:xfrm>
          <a:prstGeom prst="rect">
            <a:avLst/>
          </a:prstGeom>
        </p:spPr>
      </p:pic>
      <p:pic>
        <p:nvPicPr>
          <p:cNvPr id="38" name="Picture 37"/>
          <p:cNvPicPr>
            <a:picLocks noChangeAspect="1"/>
          </p:cNvPicPr>
          <p:nvPr/>
        </p:nvPicPr>
        <p:blipFill>
          <a:blip r:embed="rId4" cstate="print"/>
          <a:stretch>
            <a:fillRect/>
          </a:stretch>
        </p:blipFill>
        <p:spPr>
          <a:xfrm>
            <a:off x="8939315" y="5966590"/>
            <a:ext cx="479135" cy="649674"/>
          </a:xfrm>
          <a:prstGeom prst="rect">
            <a:avLst/>
          </a:prstGeom>
        </p:spPr>
      </p:pic>
      <p:pic>
        <p:nvPicPr>
          <p:cNvPr id="39" name="Picture 38"/>
          <p:cNvPicPr>
            <a:picLocks noChangeAspect="1"/>
          </p:cNvPicPr>
          <p:nvPr/>
        </p:nvPicPr>
        <p:blipFill>
          <a:blip r:embed="rId4" cstate="print"/>
          <a:stretch>
            <a:fillRect/>
          </a:stretch>
        </p:blipFill>
        <p:spPr>
          <a:xfrm>
            <a:off x="9065393" y="5971470"/>
            <a:ext cx="479135" cy="649674"/>
          </a:xfrm>
          <a:prstGeom prst="rect">
            <a:avLst/>
          </a:prstGeom>
        </p:spPr>
      </p:pic>
      <p:sp>
        <p:nvSpPr>
          <p:cNvPr id="40" name="Title 1"/>
          <p:cNvSpPr>
            <a:spLocks noGrp="1"/>
          </p:cNvSpPr>
          <p:nvPr>
            <p:ph type="title"/>
          </p:nvPr>
        </p:nvSpPr>
        <p:spPr/>
        <p:txBody>
          <a:bodyPr>
            <a:normAutofit fontScale="90000"/>
          </a:bodyPr>
          <a:lstStyle/>
          <a:p>
            <a:r>
              <a:rPr lang="en-US" dirty="0" err="1"/>
              <a:t>Docker</a:t>
            </a:r>
            <a:r>
              <a:rPr lang="en-US" dirty="0"/>
              <a:t> solves the NXN problem </a:t>
            </a:r>
          </a:p>
        </p:txBody>
      </p:sp>
      <p:grpSp>
        <p:nvGrpSpPr>
          <p:cNvPr id="121" name="Group 120"/>
          <p:cNvGrpSpPr/>
          <p:nvPr/>
        </p:nvGrpSpPr>
        <p:grpSpPr>
          <a:xfrm>
            <a:off x="3565114" y="1441841"/>
            <a:ext cx="5986536" cy="390782"/>
            <a:chOff x="2312644" y="4445866"/>
            <a:chExt cx="7707525" cy="489275"/>
          </a:xfrm>
        </p:grpSpPr>
        <p:pic>
          <p:nvPicPr>
            <p:cNvPr id="122"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1264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3"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24116"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4"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3558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5"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47060"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6"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58532"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7"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70004"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8" name="Picture 19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81478" y="4445866"/>
              <a:ext cx="1038691" cy="4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pic>
        <p:nvPicPr>
          <p:cNvPr id="2051" name="Picture 3" descr="C:\Users\ju\Desktop\docker-container-line.png"/>
          <p:cNvPicPr>
            <a:picLocks noChangeAspect="1" noChangeArrowheads="1"/>
          </p:cNvPicPr>
          <p:nvPr/>
        </p:nvPicPr>
        <p:blipFill>
          <a:blip r:embed="rId9" cstate="print"/>
          <a:srcRect/>
          <a:stretch>
            <a:fillRect/>
          </a:stretch>
        </p:blipFill>
        <p:spPr bwMode="auto">
          <a:xfrm>
            <a:off x="3543751" y="1409747"/>
            <a:ext cx="6010275" cy="409575"/>
          </a:xfrm>
          <a:prstGeom prst="rect">
            <a:avLst/>
          </a:prstGeom>
          <a:noFill/>
        </p:spPr>
      </p:pic>
      <p:pic>
        <p:nvPicPr>
          <p:cNvPr id="86" name="Picture 3" descr="C:\Users\ju\Desktop\docker-container-line.png"/>
          <p:cNvPicPr>
            <a:picLocks noChangeAspect="1" noChangeArrowheads="1"/>
          </p:cNvPicPr>
          <p:nvPr/>
        </p:nvPicPr>
        <p:blipFill>
          <a:blip r:embed="rId9" cstate="print"/>
          <a:srcRect/>
          <a:stretch>
            <a:fillRect/>
          </a:stretch>
        </p:blipFill>
        <p:spPr bwMode="auto">
          <a:xfrm>
            <a:off x="3546025" y="2067114"/>
            <a:ext cx="6010275" cy="409575"/>
          </a:xfrm>
          <a:prstGeom prst="rect">
            <a:avLst/>
          </a:prstGeom>
          <a:noFill/>
        </p:spPr>
      </p:pic>
      <p:pic>
        <p:nvPicPr>
          <p:cNvPr id="2053" name="Picture 5" descr="C:\Users\ju\Desktop\docker-container-line.png"/>
          <p:cNvPicPr>
            <a:picLocks noChangeAspect="1" noChangeArrowheads="1"/>
          </p:cNvPicPr>
          <p:nvPr/>
        </p:nvPicPr>
        <p:blipFill>
          <a:blip r:embed="rId9" cstate="print"/>
          <a:srcRect/>
          <a:stretch>
            <a:fillRect/>
          </a:stretch>
        </p:blipFill>
        <p:spPr bwMode="auto">
          <a:xfrm>
            <a:off x="3543322" y="2705574"/>
            <a:ext cx="6010275" cy="409575"/>
          </a:xfrm>
          <a:prstGeom prst="rect">
            <a:avLst/>
          </a:prstGeom>
          <a:noFill/>
        </p:spPr>
      </p:pic>
      <p:pic>
        <p:nvPicPr>
          <p:cNvPr id="88" name="Picture 5" descr="C:\Users\ju\Desktop\docker-container-line.png"/>
          <p:cNvPicPr>
            <a:picLocks noChangeAspect="1" noChangeArrowheads="1"/>
          </p:cNvPicPr>
          <p:nvPr/>
        </p:nvPicPr>
        <p:blipFill>
          <a:blip r:embed="rId9" cstate="print"/>
          <a:srcRect/>
          <a:stretch>
            <a:fillRect/>
          </a:stretch>
        </p:blipFill>
        <p:spPr bwMode="auto">
          <a:xfrm>
            <a:off x="3545597" y="3349293"/>
            <a:ext cx="6010275" cy="409575"/>
          </a:xfrm>
          <a:prstGeom prst="rect">
            <a:avLst/>
          </a:prstGeom>
          <a:noFill/>
        </p:spPr>
      </p:pic>
      <p:pic>
        <p:nvPicPr>
          <p:cNvPr id="129" name="Picture 5" descr="C:\Users\ju\Desktop\docker-container-line.png"/>
          <p:cNvPicPr>
            <a:picLocks noChangeAspect="1" noChangeArrowheads="1"/>
          </p:cNvPicPr>
          <p:nvPr/>
        </p:nvPicPr>
        <p:blipFill>
          <a:blip r:embed="rId9" cstate="print"/>
          <a:srcRect/>
          <a:stretch>
            <a:fillRect/>
          </a:stretch>
        </p:blipFill>
        <p:spPr bwMode="auto">
          <a:xfrm>
            <a:off x="3547872" y="4006660"/>
            <a:ext cx="6010275" cy="409575"/>
          </a:xfrm>
          <a:prstGeom prst="rect">
            <a:avLst/>
          </a:prstGeom>
          <a:noFill/>
        </p:spPr>
      </p:pic>
      <p:pic>
        <p:nvPicPr>
          <p:cNvPr id="130" name="Picture 5" descr="C:\Users\ju\Desktop\docker-container-line.png"/>
          <p:cNvPicPr>
            <a:picLocks noChangeAspect="1" noChangeArrowheads="1"/>
          </p:cNvPicPr>
          <p:nvPr/>
        </p:nvPicPr>
        <p:blipFill>
          <a:blip r:embed="rId9" cstate="print"/>
          <a:srcRect/>
          <a:stretch>
            <a:fillRect/>
          </a:stretch>
        </p:blipFill>
        <p:spPr bwMode="auto">
          <a:xfrm>
            <a:off x="3540621" y="4636730"/>
            <a:ext cx="6010275" cy="409575"/>
          </a:xfrm>
          <a:prstGeom prst="rect">
            <a:avLst/>
          </a:prstGeom>
          <a:noFill/>
        </p:spPr>
      </p:pic>
    </p:spTree>
    <p:extLst>
      <p:ext uri="{BB962C8B-B14F-4D97-AF65-F5344CB8AC3E}">
        <p14:creationId xmlns:p14="http://schemas.microsoft.com/office/powerpoint/2010/main" val="2755369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all" dirty="0"/>
              <a:t>What is </a:t>
            </a:r>
            <a:r>
              <a:rPr lang="en-US" cap="all" dirty="0" err="1"/>
              <a:t>docker</a:t>
            </a:r>
            <a:endParaRPr lang="en-US" cap="all" dirty="0"/>
          </a:p>
        </p:txBody>
      </p:sp>
      <p:sp>
        <p:nvSpPr>
          <p:cNvPr id="6" name="Text Placeholder 5"/>
          <p:cNvSpPr>
            <a:spLocks noGrp="1"/>
          </p:cNvSpPr>
          <p:nvPr>
            <p:ph type="body" idx="1"/>
          </p:nvPr>
        </p:nvSpPr>
        <p:spPr>
          <a:xfrm>
            <a:off x="304800" y="1097280"/>
            <a:ext cx="11582400" cy="5079683"/>
          </a:xfrm>
        </p:spPr>
        <p:txBody>
          <a:bodyPr/>
          <a:lstStyle/>
          <a:p>
            <a:pPr marL="169329" indent="0">
              <a:lnSpc>
                <a:spcPct val="150000"/>
              </a:lnSpc>
              <a:buNone/>
            </a:pPr>
            <a:r>
              <a:rPr lang="en-US" kern="1200" dirty="0">
                <a:solidFill>
                  <a:schemeClr val="bg1"/>
                </a:solidFill>
              </a:rPr>
              <a:t>Docker is the world's leading software containerization platform</a:t>
            </a:r>
          </a:p>
          <a:p>
            <a:pPr marL="742939" lvl="1" indent="-285750">
              <a:lnSpc>
                <a:spcPct val="150000"/>
              </a:lnSpc>
              <a:buFont typeface="Arial" panose="020B0604020202020204" pitchFamily="34" charset="0"/>
              <a:buChar char="•"/>
            </a:pPr>
            <a:r>
              <a:rPr lang="en-US" dirty="0"/>
              <a:t>Lightweight</a:t>
            </a:r>
          </a:p>
          <a:p>
            <a:pPr marL="742939" lvl="1" indent="-285750">
              <a:lnSpc>
                <a:spcPct val="150000"/>
              </a:lnSpc>
              <a:buFont typeface="Arial" panose="020B0604020202020204" pitchFamily="34" charset="0"/>
              <a:buChar char="•"/>
            </a:pPr>
            <a:r>
              <a:rPr lang="en-US" dirty="0"/>
              <a:t>Open</a:t>
            </a:r>
          </a:p>
          <a:p>
            <a:pPr marL="742939" lvl="1" indent="-285750">
              <a:lnSpc>
                <a:spcPct val="150000"/>
              </a:lnSpc>
              <a:buFont typeface="Arial" panose="020B0604020202020204" pitchFamily="34" charset="0"/>
              <a:buChar char="•"/>
            </a:pPr>
            <a:r>
              <a:rPr lang="en-US" dirty="0"/>
              <a:t>Secure By Default</a:t>
            </a:r>
          </a:p>
          <a:p>
            <a:pPr>
              <a:lnSpc>
                <a:spcPct val="150000"/>
              </a:lnSpc>
            </a:pPr>
            <a:endParaRPr lang="en-US" kern="1200" dirty="0">
              <a:solidFill>
                <a:schemeClr val="bg1"/>
              </a:solidFill>
            </a:endParaRPr>
          </a:p>
          <a:p>
            <a:pPr>
              <a:lnSpc>
                <a:spcPct val="150000"/>
              </a:lnSpc>
            </a:pPr>
            <a:endParaRPr lang="en-US" dirty="0"/>
          </a:p>
        </p:txBody>
      </p:sp>
      <p:pic>
        <p:nvPicPr>
          <p:cNvPr id="4" name="Picture 3"/>
          <p:cNvPicPr>
            <a:picLocks noChangeAspect="1"/>
          </p:cNvPicPr>
          <p:nvPr/>
        </p:nvPicPr>
        <p:blipFill>
          <a:blip r:embed="rId3"/>
          <a:stretch>
            <a:fillRect/>
          </a:stretch>
        </p:blipFill>
        <p:spPr>
          <a:xfrm>
            <a:off x="221193" y="3743324"/>
            <a:ext cx="11500514" cy="2393316"/>
          </a:xfrm>
          <a:prstGeom prst="rect">
            <a:avLst/>
          </a:prstGeom>
        </p:spPr>
      </p:pic>
    </p:spTree>
    <p:extLst>
      <p:ext uri="{BB962C8B-B14F-4D97-AF65-F5344CB8AC3E}">
        <p14:creationId xmlns:p14="http://schemas.microsoft.com/office/powerpoint/2010/main" val="2989207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520" y="283844"/>
            <a:ext cx="11582400" cy="639891"/>
          </a:xfrm>
        </p:spPr>
        <p:txBody>
          <a:bodyPr/>
          <a:lstStyle/>
          <a:p>
            <a:r>
              <a:rPr lang="en-US" cap="all" dirty="0"/>
              <a:t>VIRTUAL MACHINES vs CONTAINERS</a:t>
            </a:r>
            <a:br>
              <a:rPr lang="en-US" cap="all" dirty="0"/>
            </a:b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903470876"/>
              </p:ext>
            </p:extLst>
          </p:nvPr>
        </p:nvGraphicFramePr>
        <p:xfrm>
          <a:off x="225401" y="1512888"/>
          <a:ext cx="11734985" cy="4197032"/>
        </p:xfrm>
        <a:graphic>
          <a:graphicData uri="http://schemas.openxmlformats.org/presentationml/2006/ole">
            <mc:AlternateContent xmlns:mc="http://schemas.openxmlformats.org/markup-compatibility/2006">
              <mc:Choice xmlns:v="urn:schemas-microsoft-com:vml" Requires="v">
                <p:oleObj spid="_x0000_s1044" name="Bitmap Image" r:id="rId4" imgW="10706040" imgH="3828960" progId="Paint.Picture">
                  <p:embed/>
                </p:oleObj>
              </mc:Choice>
              <mc:Fallback>
                <p:oleObj name="Bitmap Image" r:id="rId4" imgW="10706040" imgH="3828960" progId="Paint.Picture">
                  <p:embed/>
                  <p:pic>
                    <p:nvPicPr>
                      <p:cNvPr id="0" name=""/>
                      <p:cNvPicPr/>
                      <p:nvPr/>
                    </p:nvPicPr>
                    <p:blipFill>
                      <a:blip r:embed="rId5"/>
                      <a:stretch>
                        <a:fillRect/>
                      </a:stretch>
                    </p:blipFill>
                    <p:spPr>
                      <a:xfrm>
                        <a:off x="225401" y="1512888"/>
                        <a:ext cx="11734985" cy="4197032"/>
                      </a:xfrm>
                      <a:prstGeom prst="rect">
                        <a:avLst/>
                      </a:prstGeom>
                    </p:spPr>
                  </p:pic>
                </p:oleObj>
              </mc:Fallback>
            </mc:AlternateContent>
          </a:graphicData>
        </a:graphic>
      </p:graphicFrame>
    </p:spTree>
    <p:extLst>
      <p:ext uri="{BB962C8B-B14F-4D97-AF65-F5344CB8AC3E}">
        <p14:creationId xmlns:p14="http://schemas.microsoft.com/office/powerpoint/2010/main" val="1445045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all" dirty="0"/>
              <a:t>BUILD BETTER SOFTWARE</a:t>
            </a:r>
            <a:br>
              <a:rPr lang="en-US" cap="all" dirty="0"/>
            </a:br>
            <a:endParaRPr lang="en-US" dirty="0"/>
          </a:p>
        </p:txBody>
      </p:sp>
      <p:sp>
        <p:nvSpPr>
          <p:cNvPr id="4" name="Text Placeholder 3"/>
          <p:cNvSpPr>
            <a:spLocks noGrp="1"/>
          </p:cNvSpPr>
          <p:nvPr>
            <p:ph type="body" idx="1"/>
          </p:nvPr>
        </p:nvSpPr>
        <p:spPr/>
        <p:txBody>
          <a:bodyPr/>
          <a:lstStyle/>
          <a:p>
            <a:pPr marL="169329" indent="0">
              <a:lnSpc>
                <a:spcPct val="150000"/>
              </a:lnSpc>
              <a:buNone/>
            </a:pPr>
            <a:r>
              <a:rPr lang="en-US" dirty="0"/>
              <a:t>Skip the setup and maintenance of development environments and language-specific tooling. </a:t>
            </a:r>
          </a:p>
          <a:p>
            <a:pPr marL="914389" lvl="1" indent="-457200">
              <a:lnSpc>
                <a:spcPct val="150000"/>
              </a:lnSpc>
              <a:buFont typeface="Arial" panose="020B0604020202020204" pitchFamily="34" charset="0"/>
              <a:buChar char="•"/>
            </a:pPr>
            <a:r>
              <a:rPr lang="en-US" dirty="0"/>
              <a:t>Accelerate Developers</a:t>
            </a:r>
          </a:p>
          <a:p>
            <a:pPr marL="914389" lvl="1" indent="-457200">
              <a:lnSpc>
                <a:spcPct val="150000"/>
              </a:lnSpc>
              <a:buFont typeface="Arial" panose="020B0604020202020204" pitchFamily="34" charset="0"/>
              <a:buChar char="•"/>
            </a:pPr>
            <a:r>
              <a:rPr lang="en-US" dirty="0"/>
              <a:t>Empower Creativity</a:t>
            </a:r>
          </a:p>
          <a:p>
            <a:pPr marL="914389" lvl="1" indent="-457200">
              <a:lnSpc>
                <a:spcPct val="150000"/>
              </a:lnSpc>
              <a:buFont typeface="Arial" panose="020B0604020202020204" pitchFamily="34" charset="0"/>
              <a:buChar char="•"/>
            </a:pPr>
            <a:r>
              <a:rPr lang="en-US" dirty="0"/>
              <a:t>Eliminate Environment Inconsistencies</a:t>
            </a:r>
          </a:p>
        </p:txBody>
      </p:sp>
    </p:spTree>
    <p:extLst>
      <p:ext uri="{BB962C8B-B14F-4D97-AF65-F5344CB8AC3E}">
        <p14:creationId xmlns:p14="http://schemas.microsoft.com/office/powerpoint/2010/main" val="1865980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cap="all" dirty="0"/>
              <a:t>SHARE AND COLLABORATE</a:t>
            </a:r>
            <a:br>
              <a:rPr lang="en-US" cap="all" dirty="0"/>
            </a:br>
            <a:endParaRPr lang="en-US" dirty="0"/>
          </a:p>
        </p:txBody>
      </p:sp>
      <p:sp>
        <p:nvSpPr>
          <p:cNvPr id="3" name="Text Placeholder 2"/>
          <p:cNvSpPr>
            <a:spLocks noGrp="1"/>
          </p:cNvSpPr>
          <p:nvPr>
            <p:ph type="body" idx="1"/>
          </p:nvPr>
        </p:nvSpPr>
        <p:spPr/>
        <p:txBody>
          <a:bodyPr/>
          <a:lstStyle/>
          <a:p>
            <a:pPr marL="169329" indent="0">
              <a:lnSpc>
                <a:spcPct val="150000"/>
              </a:lnSpc>
              <a:buNone/>
            </a:pPr>
            <a:r>
              <a:rPr lang="en-US" dirty="0"/>
              <a:t>Docker creates a common framework for developers and sysadmins to work together on distributed applications</a:t>
            </a:r>
          </a:p>
          <a:p>
            <a:pPr marL="914389" lvl="1" indent="-457200">
              <a:lnSpc>
                <a:spcPct val="150000"/>
              </a:lnSpc>
              <a:buFont typeface="Arial" panose="020B0604020202020204" pitchFamily="34" charset="0"/>
              <a:buChar char="•"/>
            </a:pPr>
            <a:r>
              <a:rPr lang="en-US" dirty="0"/>
              <a:t>Easy Content Distribution</a:t>
            </a:r>
          </a:p>
          <a:p>
            <a:pPr marL="914389" lvl="1" indent="-457200">
              <a:lnSpc>
                <a:spcPct val="150000"/>
              </a:lnSpc>
              <a:buFont typeface="Arial" panose="020B0604020202020204" pitchFamily="34" charset="0"/>
              <a:buChar char="•"/>
            </a:pPr>
            <a:r>
              <a:rPr lang="en-US" dirty="0"/>
              <a:t>Share Content (Automatically)</a:t>
            </a:r>
          </a:p>
          <a:p>
            <a:pPr marL="457200" indent="-45720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3440325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idx="1"/>
          </p:nvPr>
        </p:nvSpPr>
        <p:spPr/>
        <p:txBody>
          <a:bodyPr/>
          <a:lstStyle/>
          <a:p>
            <a:r>
              <a:rPr lang="en-US" dirty="0"/>
              <a:t>What Problem is Docker Solving</a:t>
            </a:r>
          </a:p>
          <a:p>
            <a:r>
              <a:rPr lang="en-US" dirty="0"/>
              <a:t>What is Docker</a:t>
            </a:r>
          </a:p>
          <a:p>
            <a:r>
              <a:rPr lang="en-US" dirty="0"/>
              <a:t>Demo</a:t>
            </a:r>
          </a:p>
          <a:p>
            <a:r>
              <a:rPr lang="en-US" dirty="0"/>
              <a:t>Q &amp; A</a:t>
            </a:r>
          </a:p>
        </p:txBody>
      </p:sp>
    </p:spTree>
    <p:extLst>
      <p:ext uri="{BB962C8B-B14F-4D97-AF65-F5344CB8AC3E}">
        <p14:creationId xmlns:p14="http://schemas.microsoft.com/office/powerpoint/2010/main" val="19145650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all" dirty="0"/>
              <a:t>SHIP SOFTWARE FASTER AND AT SCALE</a:t>
            </a:r>
            <a:br>
              <a:rPr lang="en-US" cap="all" dirty="0"/>
            </a:br>
            <a:endParaRPr lang="en-US" dirty="0"/>
          </a:p>
        </p:txBody>
      </p:sp>
      <p:sp>
        <p:nvSpPr>
          <p:cNvPr id="3" name="Text Placeholder 2"/>
          <p:cNvSpPr>
            <a:spLocks noGrp="1"/>
          </p:cNvSpPr>
          <p:nvPr>
            <p:ph type="body" idx="1"/>
          </p:nvPr>
        </p:nvSpPr>
        <p:spPr/>
        <p:txBody>
          <a:bodyPr/>
          <a:lstStyle/>
          <a:p>
            <a:pPr marL="169329" indent="0">
              <a:lnSpc>
                <a:spcPct val="150000"/>
              </a:lnSpc>
              <a:buNone/>
            </a:pPr>
            <a:r>
              <a:rPr lang="en-US" dirty="0"/>
              <a:t>Docker allows you to dynamically change your application -- from adding new capabilities, to quickly changing problem areas.</a:t>
            </a:r>
          </a:p>
          <a:p>
            <a:pPr marL="914389" lvl="1" indent="-457200">
              <a:lnSpc>
                <a:spcPct val="150000"/>
              </a:lnSpc>
              <a:buFont typeface="Arial" panose="020B0604020202020204" pitchFamily="34" charset="0"/>
              <a:buChar char="•"/>
            </a:pPr>
            <a:r>
              <a:rPr lang="en-US" dirty="0"/>
              <a:t>Ship 7X More</a:t>
            </a:r>
          </a:p>
          <a:p>
            <a:pPr marL="914389" lvl="1" indent="-457200">
              <a:lnSpc>
                <a:spcPct val="150000"/>
              </a:lnSpc>
              <a:buFont typeface="Arial" panose="020B0604020202020204" pitchFamily="34" charset="0"/>
              <a:buChar char="•"/>
            </a:pPr>
            <a:r>
              <a:rPr lang="en-US" dirty="0"/>
              <a:t>Quickly Scale</a:t>
            </a:r>
          </a:p>
        </p:txBody>
      </p:sp>
    </p:spTree>
    <p:extLst>
      <p:ext uri="{BB962C8B-B14F-4D97-AF65-F5344CB8AC3E}">
        <p14:creationId xmlns:p14="http://schemas.microsoft.com/office/powerpoint/2010/main" val="3378187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Shape 378"/>
          <p:cNvPicPr preferRelativeResize="0"/>
          <p:nvPr/>
        </p:nvPicPr>
        <p:blipFill rotWithShape="1">
          <a:blip r:embed="rId3">
            <a:alphaModFix/>
          </a:blip>
          <a:srcRect/>
          <a:stretch/>
        </p:blipFill>
        <p:spPr>
          <a:xfrm>
            <a:off x="1" y="0"/>
            <a:ext cx="12244663" cy="6857027"/>
          </a:xfrm>
          <a:prstGeom prst="rect">
            <a:avLst/>
          </a:prstGeom>
          <a:noFill/>
          <a:ln>
            <a:noFill/>
          </a:ln>
        </p:spPr>
      </p:pic>
      <p:pic>
        <p:nvPicPr>
          <p:cNvPr id="379" name="Shape 379"/>
          <p:cNvPicPr preferRelativeResize="0"/>
          <p:nvPr/>
        </p:nvPicPr>
        <p:blipFill rotWithShape="1">
          <a:blip r:embed="rId4">
            <a:alphaModFix/>
          </a:blip>
          <a:srcRect b="29656"/>
          <a:stretch/>
        </p:blipFill>
        <p:spPr>
          <a:xfrm>
            <a:off x="11276866" y="6325811"/>
            <a:ext cx="580317" cy="342351"/>
          </a:xfrm>
          <a:prstGeom prst="rect">
            <a:avLst/>
          </a:prstGeom>
          <a:noFill/>
          <a:ln>
            <a:noFill/>
          </a:ln>
        </p:spPr>
      </p:pic>
    </p:spTree>
    <p:extLst>
      <p:ext uri="{BB962C8B-B14F-4D97-AF65-F5344CB8AC3E}">
        <p14:creationId xmlns:p14="http://schemas.microsoft.com/office/powerpoint/2010/main" val="3640777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a:t>Docker Concepts</a:t>
            </a:r>
          </a:p>
        </p:txBody>
      </p:sp>
      <p:sp>
        <p:nvSpPr>
          <p:cNvPr id="5" name="Text Placeholder 4"/>
          <p:cNvSpPr>
            <a:spLocks noGrp="1"/>
          </p:cNvSpPr>
          <p:nvPr>
            <p:ph type="body" idx="2"/>
          </p:nvPr>
        </p:nvSpPr>
        <p:spPr/>
        <p:txBody>
          <a:bodyPr/>
          <a:lstStyle/>
          <a:p>
            <a:endParaRPr lang="en-US"/>
          </a:p>
        </p:txBody>
      </p:sp>
    </p:spTree>
    <p:extLst>
      <p:ext uri="{BB962C8B-B14F-4D97-AF65-F5344CB8AC3E}">
        <p14:creationId xmlns:p14="http://schemas.microsoft.com/office/powerpoint/2010/main" val="1497325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Image vs Container</a:t>
            </a:r>
          </a:p>
        </p:txBody>
      </p:sp>
      <p:sp>
        <p:nvSpPr>
          <p:cNvPr id="5" name="Text Placeholder 4"/>
          <p:cNvSpPr>
            <a:spLocks noGrp="1"/>
          </p:cNvSpPr>
          <p:nvPr>
            <p:ph type="body" idx="1"/>
          </p:nvPr>
        </p:nvSpPr>
        <p:spPr/>
        <p:txBody>
          <a:bodyPr/>
          <a:lstStyle/>
          <a:p>
            <a:pPr marL="169329" indent="0">
              <a:lnSpc>
                <a:spcPct val="150000"/>
              </a:lnSpc>
              <a:buNone/>
            </a:pPr>
            <a:r>
              <a:rPr lang="en-US" dirty="0"/>
              <a:t>Image – it is a template (application plus required binaries and libraries)</a:t>
            </a:r>
          </a:p>
          <a:p>
            <a:pPr marL="169329" indent="0">
              <a:lnSpc>
                <a:spcPct val="150000"/>
              </a:lnSpc>
              <a:buNone/>
            </a:pPr>
            <a:r>
              <a:rPr lang="en-US" dirty="0"/>
              <a:t>Container – a running instance of an image. Intended to be ephemeral.</a:t>
            </a:r>
          </a:p>
          <a:p>
            <a:pPr marL="169329" indent="0">
              <a:lnSpc>
                <a:spcPct val="150000"/>
              </a:lnSpc>
              <a:buNone/>
            </a:pPr>
            <a:endParaRPr lang="en-US" dirty="0"/>
          </a:p>
          <a:p>
            <a:pPr marL="169329" indent="0">
              <a:lnSpc>
                <a:spcPct val="150000"/>
              </a:lnSpc>
              <a:buNone/>
            </a:pPr>
            <a:endParaRPr lang="en-US" dirty="0"/>
          </a:p>
        </p:txBody>
      </p:sp>
    </p:spTree>
    <p:extLst>
      <p:ext uri="{BB962C8B-B14F-4D97-AF65-F5344CB8AC3E}">
        <p14:creationId xmlns:p14="http://schemas.microsoft.com/office/powerpoint/2010/main" val="31862245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a:t>You reference an image via a Tag</a:t>
            </a:r>
          </a:p>
          <a:p>
            <a:pPr lvl="1"/>
            <a:r>
              <a:rPr lang="en-US" dirty="0"/>
              <a:t>Microsoft/dotnet:1.0.3-runtime</a:t>
            </a:r>
          </a:p>
          <a:p>
            <a:r>
              <a:rPr lang="en-US" dirty="0"/>
              <a:t>Name of owning repository + “:” + tag name</a:t>
            </a:r>
          </a:p>
          <a:p>
            <a:r>
              <a:rPr lang="en-US" dirty="0"/>
              <a:t>Repositories typically only contain highly related images</a:t>
            </a:r>
          </a:p>
          <a:p>
            <a:r>
              <a:rPr lang="en-US" dirty="0"/>
              <a:t>The default tag name is </a:t>
            </a:r>
            <a:r>
              <a:rPr lang="en-US"/>
              <a:t>“default”</a:t>
            </a:r>
            <a:endParaRPr lang="en-US" dirty="0"/>
          </a:p>
          <a:p>
            <a:endParaRPr lang="en-US" dirty="0"/>
          </a:p>
        </p:txBody>
      </p:sp>
      <p:sp>
        <p:nvSpPr>
          <p:cNvPr id="4" name="Title 3"/>
          <p:cNvSpPr>
            <a:spLocks noGrp="1"/>
          </p:cNvSpPr>
          <p:nvPr>
            <p:ph type="title"/>
          </p:nvPr>
        </p:nvSpPr>
        <p:spPr/>
        <p:txBody>
          <a:bodyPr/>
          <a:lstStyle/>
          <a:p>
            <a:r>
              <a:rPr lang="en-US" dirty="0"/>
              <a:t>Image Tags</a:t>
            </a:r>
          </a:p>
        </p:txBody>
      </p:sp>
    </p:spTree>
    <p:extLst>
      <p:ext uri="{BB962C8B-B14F-4D97-AF65-F5344CB8AC3E}">
        <p14:creationId xmlns:p14="http://schemas.microsoft.com/office/powerpoint/2010/main" val="757365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Daemon</a:t>
            </a:r>
          </a:p>
        </p:txBody>
      </p:sp>
      <p:sp>
        <p:nvSpPr>
          <p:cNvPr id="3" name="Text Placeholder 2"/>
          <p:cNvSpPr>
            <a:spLocks noGrp="1"/>
          </p:cNvSpPr>
          <p:nvPr>
            <p:ph type="body" idx="1"/>
          </p:nvPr>
        </p:nvSpPr>
        <p:spPr/>
        <p:txBody>
          <a:bodyPr/>
          <a:lstStyle/>
          <a:p>
            <a:pPr>
              <a:lnSpc>
                <a:spcPct val="150000"/>
              </a:lnSpc>
            </a:pPr>
            <a:r>
              <a:rPr lang="en-US" dirty="0"/>
              <a:t>Builds images</a:t>
            </a:r>
          </a:p>
          <a:p>
            <a:pPr>
              <a:lnSpc>
                <a:spcPct val="150000"/>
              </a:lnSpc>
            </a:pPr>
            <a:r>
              <a:rPr lang="en-US" dirty="0"/>
              <a:t>Runs and manages containers</a:t>
            </a:r>
          </a:p>
          <a:p>
            <a:pPr>
              <a:lnSpc>
                <a:spcPct val="150000"/>
              </a:lnSpc>
            </a:pPr>
            <a:r>
              <a:rPr lang="en-US" dirty="0"/>
              <a:t>RESTful API</a:t>
            </a:r>
          </a:p>
        </p:txBody>
      </p:sp>
    </p:spTree>
    <p:extLst>
      <p:ext uri="{BB962C8B-B14F-4D97-AF65-F5344CB8AC3E}">
        <p14:creationId xmlns:p14="http://schemas.microsoft.com/office/powerpoint/2010/main" val="1777011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CLI</a:t>
            </a:r>
          </a:p>
        </p:txBody>
      </p:sp>
      <p:sp>
        <p:nvSpPr>
          <p:cNvPr id="3" name="Text Placeholder 2"/>
          <p:cNvSpPr>
            <a:spLocks noGrp="1"/>
          </p:cNvSpPr>
          <p:nvPr>
            <p:ph type="body" idx="1"/>
          </p:nvPr>
        </p:nvSpPr>
        <p:spPr/>
        <p:txBody>
          <a:bodyPr numCol="1"/>
          <a:lstStyle/>
          <a:p>
            <a:r>
              <a:rPr lang="en-US" dirty="0"/>
              <a:t>pull - Pull an image or a repository from a registry</a:t>
            </a:r>
          </a:p>
          <a:p>
            <a:r>
              <a:rPr lang="en-US" dirty="0"/>
              <a:t>images - List images</a:t>
            </a:r>
          </a:p>
          <a:p>
            <a:r>
              <a:rPr lang="en-US" dirty="0"/>
              <a:t>run - Run a command in a new container</a:t>
            </a:r>
          </a:p>
          <a:p>
            <a:r>
              <a:rPr lang="en-US" dirty="0" err="1"/>
              <a:t>ps</a:t>
            </a:r>
            <a:r>
              <a:rPr lang="en-US" dirty="0"/>
              <a:t> - List containers</a:t>
            </a:r>
          </a:p>
          <a:p>
            <a:r>
              <a:rPr lang="en-US" dirty="0" err="1"/>
              <a:t>rm</a:t>
            </a:r>
            <a:r>
              <a:rPr lang="en-US" dirty="0"/>
              <a:t> - Remove one or more containers</a:t>
            </a:r>
          </a:p>
          <a:p>
            <a:r>
              <a:rPr lang="en-US" dirty="0" err="1"/>
              <a:t>rmi</a:t>
            </a:r>
            <a:r>
              <a:rPr lang="en-US" dirty="0"/>
              <a:t> - Remove one or more images</a:t>
            </a:r>
          </a:p>
          <a:p>
            <a:pPr marL="169329" indent="0">
              <a:buNone/>
            </a:pPr>
            <a:endParaRPr lang="en-US" dirty="0"/>
          </a:p>
          <a:p>
            <a:endParaRPr lang="en-US" dirty="0"/>
          </a:p>
        </p:txBody>
      </p:sp>
    </p:spTree>
    <p:extLst>
      <p:ext uri="{BB962C8B-B14F-4D97-AF65-F5344CB8AC3E}">
        <p14:creationId xmlns:p14="http://schemas.microsoft.com/office/powerpoint/2010/main" val="3375149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a:t>CLI Demo</a:t>
            </a:r>
          </a:p>
        </p:txBody>
      </p:sp>
      <p:sp>
        <p:nvSpPr>
          <p:cNvPr id="4" name="Text Placeholder 3"/>
          <p:cNvSpPr>
            <a:spLocks noGrp="1"/>
          </p:cNvSpPr>
          <p:nvPr>
            <p:ph type="body" idx="2"/>
          </p:nvPr>
        </p:nvSpPr>
        <p:spPr/>
        <p:txBody>
          <a:bodyPr/>
          <a:lstStyle/>
          <a:p>
            <a:endParaRPr lang="en-US"/>
          </a:p>
        </p:txBody>
      </p:sp>
    </p:spTree>
    <p:extLst>
      <p:ext uri="{BB962C8B-B14F-4D97-AF65-F5344CB8AC3E}">
        <p14:creationId xmlns:p14="http://schemas.microsoft.com/office/powerpoint/2010/main" val="42053779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Layers</a:t>
            </a:r>
          </a:p>
        </p:txBody>
      </p:sp>
      <p:sp>
        <p:nvSpPr>
          <p:cNvPr id="5" name="Text Placeholder 4"/>
          <p:cNvSpPr>
            <a:spLocks noGrp="1"/>
          </p:cNvSpPr>
          <p:nvPr>
            <p:ph type="body" idx="1"/>
          </p:nvPr>
        </p:nvSpPr>
        <p:spPr/>
        <p:txBody>
          <a:bodyPr/>
          <a:lstStyle/>
          <a:p>
            <a:pPr>
              <a:lnSpc>
                <a:spcPct val="150000"/>
              </a:lnSpc>
            </a:pPr>
            <a:r>
              <a:rPr lang="en-US" dirty="0"/>
              <a:t>Each image consists of a series of layers</a:t>
            </a:r>
          </a:p>
          <a:p>
            <a:pPr>
              <a:lnSpc>
                <a:spcPct val="150000"/>
              </a:lnSpc>
            </a:pPr>
            <a:r>
              <a:rPr lang="en-US" dirty="0"/>
              <a:t>Union file systems allows common layers to be shared between images and containers</a:t>
            </a:r>
          </a:p>
          <a:p>
            <a:pPr>
              <a:lnSpc>
                <a:spcPct val="150000"/>
              </a:lnSpc>
            </a:pPr>
            <a:r>
              <a:rPr lang="en-US" dirty="0"/>
              <a:t>One of the reasons Docker is so lightweight</a:t>
            </a:r>
          </a:p>
          <a:p>
            <a:pPr>
              <a:lnSpc>
                <a:spcPct val="150000"/>
              </a:lnSpc>
            </a:pPr>
            <a:endParaRPr lang="en-US" dirty="0"/>
          </a:p>
        </p:txBody>
      </p:sp>
    </p:spTree>
    <p:extLst>
      <p:ext uri="{BB962C8B-B14F-4D97-AF65-F5344CB8AC3E}">
        <p14:creationId xmlns:p14="http://schemas.microsoft.com/office/powerpoint/2010/main" val="26998460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Layers</a:t>
            </a:r>
          </a:p>
        </p:txBody>
      </p:sp>
      <p:sp>
        <p:nvSpPr>
          <p:cNvPr id="5" name="Rectangle 4"/>
          <p:cNvSpPr/>
          <p:nvPr/>
        </p:nvSpPr>
        <p:spPr>
          <a:xfrm>
            <a:off x="1280160" y="5408023"/>
            <a:ext cx="6831874" cy="62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Windows Nano Server (10.0.14393.693)</a:t>
            </a:r>
          </a:p>
        </p:txBody>
      </p:sp>
      <p:sp>
        <p:nvSpPr>
          <p:cNvPr id="6" name="Rectangle 5"/>
          <p:cNvSpPr/>
          <p:nvPr/>
        </p:nvSpPr>
        <p:spPr>
          <a:xfrm>
            <a:off x="8164287" y="5408023"/>
            <a:ext cx="2233748" cy="62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Ubuntu 16.04</a:t>
            </a:r>
          </a:p>
        </p:txBody>
      </p:sp>
      <p:sp>
        <p:nvSpPr>
          <p:cNvPr id="9" name="Rectangle 8"/>
          <p:cNvSpPr/>
          <p:nvPr/>
        </p:nvSpPr>
        <p:spPr>
          <a:xfrm>
            <a:off x="1280160" y="4646021"/>
            <a:ext cx="6831874" cy="62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 Core Runtime</a:t>
            </a:r>
          </a:p>
        </p:txBody>
      </p:sp>
      <p:sp>
        <p:nvSpPr>
          <p:cNvPr id="11" name="Rectangle 10"/>
          <p:cNvSpPr/>
          <p:nvPr/>
        </p:nvSpPr>
        <p:spPr>
          <a:xfrm>
            <a:off x="8164287" y="3929734"/>
            <a:ext cx="2233748" cy="62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dotnetbot</a:t>
            </a:r>
            <a:r>
              <a:rPr lang="en-US" dirty="0"/>
              <a:t> binaries</a:t>
            </a:r>
          </a:p>
        </p:txBody>
      </p:sp>
      <p:sp>
        <p:nvSpPr>
          <p:cNvPr id="12" name="Rectangle 11"/>
          <p:cNvSpPr/>
          <p:nvPr/>
        </p:nvSpPr>
        <p:spPr>
          <a:xfrm>
            <a:off x="1280160" y="3929735"/>
            <a:ext cx="2233748" cy="62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 Core SDK</a:t>
            </a:r>
          </a:p>
        </p:txBody>
      </p:sp>
      <p:sp>
        <p:nvSpPr>
          <p:cNvPr id="13" name="Rectangle 12"/>
          <p:cNvSpPr/>
          <p:nvPr/>
        </p:nvSpPr>
        <p:spPr>
          <a:xfrm>
            <a:off x="3605349" y="3929735"/>
            <a:ext cx="4506685" cy="6487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dotnetbot</a:t>
            </a:r>
            <a:r>
              <a:rPr lang="en-US" dirty="0"/>
              <a:t> binaries</a:t>
            </a:r>
          </a:p>
        </p:txBody>
      </p:sp>
      <p:sp>
        <p:nvSpPr>
          <p:cNvPr id="14" name="Rectangle 13"/>
          <p:cNvSpPr/>
          <p:nvPr/>
        </p:nvSpPr>
        <p:spPr>
          <a:xfrm>
            <a:off x="8164287" y="4646021"/>
            <a:ext cx="2233748" cy="62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 Core Runtime</a:t>
            </a:r>
          </a:p>
        </p:txBody>
      </p:sp>
      <p:sp>
        <p:nvSpPr>
          <p:cNvPr id="15" name="Rectangle 14"/>
          <p:cNvSpPr/>
          <p:nvPr/>
        </p:nvSpPr>
        <p:spPr>
          <a:xfrm>
            <a:off x="1280160" y="3217798"/>
            <a:ext cx="2233748" cy="62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dotnetbot</a:t>
            </a:r>
            <a:r>
              <a:rPr lang="en-US" dirty="0"/>
              <a:t> source</a:t>
            </a:r>
          </a:p>
        </p:txBody>
      </p:sp>
      <p:sp>
        <p:nvSpPr>
          <p:cNvPr id="16" name="Rectangle 15"/>
          <p:cNvSpPr/>
          <p:nvPr/>
        </p:nvSpPr>
        <p:spPr>
          <a:xfrm>
            <a:off x="1280160" y="2501512"/>
            <a:ext cx="2233748" cy="62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dotnetbot</a:t>
            </a:r>
            <a:r>
              <a:rPr lang="en-US" dirty="0"/>
              <a:t> binaries</a:t>
            </a:r>
          </a:p>
        </p:txBody>
      </p:sp>
      <p:sp>
        <p:nvSpPr>
          <p:cNvPr id="17" name="Rectangle 16"/>
          <p:cNvSpPr/>
          <p:nvPr/>
        </p:nvSpPr>
        <p:spPr>
          <a:xfrm>
            <a:off x="3605349" y="3215624"/>
            <a:ext cx="2233748" cy="62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whalesay</a:t>
            </a:r>
            <a:r>
              <a:rPr lang="en-US" dirty="0"/>
              <a:t> binaries</a:t>
            </a:r>
          </a:p>
        </p:txBody>
      </p:sp>
      <p:sp>
        <p:nvSpPr>
          <p:cNvPr id="18" name="Rectangle 17"/>
          <p:cNvSpPr/>
          <p:nvPr/>
        </p:nvSpPr>
        <p:spPr>
          <a:xfrm>
            <a:off x="1280160" y="1800052"/>
            <a:ext cx="2233748" cy="62701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1</a:t>
            </a:r>
          </a:p>
        </p:txBody>
      </p:sp>
      <p:sp>
        <p:nvSpPr>
          <p:cNvPr id="19" name="Rectangle 18"/>
          <p:cNvSpPr/>
          <p:nvPr/>
        </p:nvSpPr>
        <p:spPr>
          <a:xfrm>
            <a:off x="3605349" y="2512009"/>
            <a:ext cx="2233748" cy="62701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2</a:t>
            </a:r>
          </a:p>
        </p:txBody>
      </p:sp>
      <p:sp>
        <p:nvSpPr>
          <p:cNvPr id="20" name="Rectangle 19"/>
          <p:cNvSpPr/>
          <p:nvPr/>
        </p:nvSpPr>
        <p:spPr>
          <a:xfrm>
            <a:off x="5878286" y="3215622"/>
            <a:ext cx="2233748" cy="62701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3</a:t>
            </a:r>
          </a:p>
        </p:txBody>
      </p:sp>
      <p:sp>
        <p:nvSpPr>
          <p:cNvPr id="21" name="Rectangle 20"/>
          <p:cNvSpPr/>
          <p:nvPr/>
        </p:nvSpPr>
        <p:spPr>
          <a:xfrm>
            <a:off x="8151223" y="3215621"/>
            <a:ext cx="2233748" cy="62701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4</a:t>
            </a:r>
          </a:p>
        </p:txBody>
      </p:sp>
    </p:spTree>
    <p:extLst>
      <p:ext uri="{BB962C8B-B14F-4D97-AF65-F5344CB8AC3E}">
        <p14:creationId xmlns:p14="http://schemas.microsoft.com/office/powerpoint/2010/main" val="1248017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Market View: Evolution of IT</a:t>
            </a:r>
          </a:p>
        </p:txBody>
      </p:sp>
      <p:sp>
        <p:nvSpPr>
          <p:cNvPr id="7" name="Rectangle 6"/>
          <p:cNvSpPr/>
          <p:nvPr/>
        </p:nvSpPr>
        <p:spPr>
          <a:xfrm>
            <a:off x="3154134" y="1638300"/>
            <a:ext cx="1447800" cy="7620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t"/>
          <a:lstStyle/>
          <a:p>
            <a:pPr algn="ctr"/>
            <a:endParaRPr lang="en-US" sz="1600" dirty="0">
              <a:solidFill>
                <a:schemeClr val="tx1">
                  <a:lumMod val="85000"/>
                  <a:lumOff val="15000"/>
                </a:schemeClr>
              </a:solidFill>
            </a:endParaRPr>
          </a:p>
        </p:txBody>
      </p:sp>
      <p:sp>
        <p:nvSpPr>
          <p:cNvPr id="9" name="TextBox 8"/>
          <p:cNvSpPr txBox="1"/>
          <p:nvPr/>
        </p:nvSpPr>
        <p:spPr>
          <a:xfrm>
            <a:off x="3420233" y="990602"/>
            <a:ext cx="915603" cy="523206"/>
          </a:xfrm>
          <a:prstGeom prst="rect">
            <a:avLst/>
          </a:prstGeom>
          <a:noFill/>
        </p:spPr>
        <p:txBody>
          <a:bodyPr wrap="none" lIns="91424" tIns="45713" rIns="91424" bIns="45713" rtlCol="0">
            <a:spAutoFit/>
          </a:bodyPr>
          <a:lstStyle/>
          <a:p>
            <a:r>
              <a:rPr lang="en-US" sz="2800" dirty="0"/>
              <a:t>1995</a:t>
            </a:r>
          </a:p>
        </p:txBody>
      </p:sp>
      <p:sp>
        <p:nvSpPr>
          <p:cNvPr id="10" name="TextBox 9"/>
          <p:cNvSpPr txBox="1"/>
          <p:nvPr/>
        </p:nvSpPr>
        <p:spPr>
          <a:xfrm>
            <a:off x="7756311" y="1012365"/>
            <a:ext cx="915603" cy="523206"/>
          </a:xfrm>
          <a:prstGeom prst="rect">
            <a:avLst/>
          </a:prstGeom>
          <a:noFill/>
        </p:spPr>
        <p:txBody>
          <a:bodyPr wrap="none" lIns="91424" tIns="45713" rIns="91424" bIns="45713" rtlCol="0">
            <a:spAutoFit/>
          </a:bodyPr>
          <a:lstStyle/>
          <a:p>
            <a:r>
              <a:rPr lang="en-US" sz="2800" dirty="0"/>
              <a:t>2015</a:t>
            </a:r>
          </a:p>
        </p:txBody>
      </p:sp>
      <p:sp>
        <p:nvSpPr>
          <p:cNvPr id="11" name="Rectangle 10"/>
          <p:cNvSpPr/>
          <p:nvPr/>
        </p:nvSpPr>
        <p:spPr>
          <a:xfrm>
            <a:off x="7506104" y="1883273"/>
            <a:ext cx="1447800" cy="112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en-US" dirty="0"/>
          </a:p>
        </p:txBody>
      </p:sp>
      <p:grpSp>
        <p:nvGrpSpPr>
          <p:cNvPr id="23" name="Group 22"/>
          <p:cNvGrpSpPr/>
          <p:nvPr/>
        </p:nvGrpSpPr>
        <p:grpSpPr>
          <a:xfrm>
            <a:off x="7654843" y="2980874"/>
            <a:ext cx="1162939" cy="1419502"/>
            <a:chOff x="2590800" y="2667000"/>
            <a:chExt cx="1685542" cy="2057400"/>
          </a:xfrm>
          <a:solidFill>
            <a:srgbClr val="92D050"/>
          </a:solidFill>
        </p:grpSpPr>
        <p:sp>
          <p:nvSpPr>
            <p:cNvPr id="14" name="Hexagon 13"/>
            <p:cNvSpPr/>
            <p:nvPr/>
          </p:nvSpPr>
          <p:spPr>
            <a:xfrm>
              <a:off x="2590800" y="2971800"/>
              <a:ext cx="618742" cy="533398"/>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p:cNvSpPr/>
            <p:nvPr/>
          </p:nvSpPr>
          <p:spPr>
            <a:xfrm>
              <a:off x="3115058" y="3276600"/>
              <a:ext cx="618742" cy="533398"/>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p:cNvSpPr/>
            <p:nvPr/>
          </p:nvSpPr>
          <p:spPr>
            <a:xfrm>
              <a:off x="3648458" y="2971800"/>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p:cNvSpPr/>
            <p:nvPr/>
          </p:nvSpPr>
          <p:spPr>
            <a:xfrm>
              <a:off x="3124200" y="2667000"/>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p:cNvSpPr/>
            <p:nvPr/>
          </p:nvSpPr>
          <p:spPr>
            <a:xfrm>
              <a:off x="3657600" y="3581402"/>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p:cNvSpPr/>
            <p:nvPr/>
          </p:nvSpPr>
          <p:spPr>
            <a:xfrm>
              <a:off x="3115058" y="3886202"/>
              <a:ext cx="618742" cy="533398"/>
            </a:xfrm>
            <a:prstGeom prst="hexag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p:cNvSpPr/>
            <p:nvPr/>
          </p:nvSpPr>
          <p:spPr>
            <a:xfrm>
              <a:off x="3657600" y="4191002"/>
              <a:ext cx="618742" cy="533398"/>
            </a:xfrm>
            <a:prstGeom prst="hexag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5" name="Straight Connector 24"/>
          <p:cNvCxnSpPr/>
          <p:nvPr/>
        </p:nvCxnSpPr>
        <p:spPr>
          <a:xfrm>
            <a:off x="6781800" y="2514600"/>
            <a:ext cx="3429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934200" y="4953000"/>
            <a:ext cx="3429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aphicFrame>
        <p:nvGraphicFramePr>
          <p:cNvPr id="12" name="Diagram 11"/>
          <p:cNvGraphicFramePr/>
          <p:nvPr>
            <p:extLst/>
          </p:nvPr>
        </p:nvGraphicFramePr>
        <p:xfrm>
          <a:off x="3124201" y="3029682"/>
          <a:ext cx="1507669" cy="13218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Flowchart: Magnetic Disk 23"/>
          <p:cNvSpPr/>
          <p:nvPr/>
        </p:nvSpPr>
        <p:spPr>
          <a:xfrm>
            <a:off x="3382734" y="5067300"/>
            <a:ext cx="990600" cy="1295400"/>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Up-Down Arrow 29"/>
          <p:cNvSpPr/>
          <p:nvPr/>
        </p:nvSpPr>
        <p:spPr>
          <a:xfrm>
            <a:off x="3829050" y="4572000"/>
            <a:ext cx="97968" cy="337708"/>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Up-Down Arrow 30"/>
          <p:cNvSpPr/>
          <p:nvPr/>
        </p:nvSpPr>
        <p:spPr>
          <a:xfrm>
            <a:off x="3829050" y="2481692"/>
            <a:ext cx="97968" cy="337708"/>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p:cNvSpPr/>
          <p:nvPr/>
        </p:nvSpPr>
        <p:spPr>
          <a:xfrm>
            <a:off x="1143000" y="1028700"/>
            <a:ext cx="2057400" cy="1981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en-US" sz="1400" dirty="0">
              <a:solidFill>
                <a:schemeClr val="tx2"/>
              </a:solidFill>
            </a:endParaRPr>
          </a:p>
        </p:txBody>
      </p:sp>
      <p:grpSp>
        <p:nvGrpSpPr>
          <p:cNvPr id="46" name="Group 45"/>
          <p:cNvGrpSpPr/>
          <p:nvPr/>
        </p:nvGrpSpPr>
        <p:grpSpPr>
          <a:xfrm>
            <a:off x="7553326" y="5703276"/>
            <a:ext cx="1616529" cy="278424"/>
            <a:chOff x="5867400" y="5588976"/>
            <a:chExt cx="1616529" cy="278424"/>
          </a:xfrm>
        </p:grpSpPr>
        <p:sp>
          <p:nvSpPr>
            <p:cNvPr id="40" name="Flowchart: Magnetic Disk 39"/>
            <p:cNvSpPr/>
            <p:nvPr/>
          </p:nvSpPr>
          <p:spPr>
            <a:xfrm>
              <a:off x="6797488"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Magnetic Disk 40"/>
            <p:cNvSpPr/>
            <p:nvPr/>
          </p:nvSpPr>
          <p:spPr>
            <a:xfrm>
              <a:off x="7034252"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Magnetic Disk 41"/>
            <p:cNvSpPr/>
            <p:nvPr/>
          </p:nvSpPr>
          <p:spPr>
            <a:xfrm>
              <a:off x="7271017"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Magnetic Disk 42"/>
            <p:cNvSpPr/>
            <p:nvPr/>
          </p:nvSpPr>
          <p:spPr>
            <a:xfrm>
              <a:off x="5867400"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Magnetic Disk 43"/>
            <p:cNvSpPr/>
            <p:nvPr/>
          </p:nvSpPr>
          <p:spPr>
            <a:xfrm>
              <a:off x="6104164"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Magnetic Disk 44"/>
            <p:cNvSpPr/>
            <p:nvPr/>
          </p:nvSpPr>
          <p:spPr>
            <a:xfrm>
              <a:off x="6340929"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Striped Right Arrow 46"/>
          <p:cNvSpPr/>
          <p:nvPr/>
        </p:nvSpPr>
        <p:spPr>
          <a:xfrm>
            <a:off x="5562600" y="3401467"/>
            <a:ext cx="990600" cy="578316"/>
          </a:xfrm>
          <a:prstGeom prst="striped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714375" y="2747650"/>
            <a:ext cx="2057400" cy="1981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en-US" sz="1600" dirty="0">
              <a:solidFill>
                <a:schemeClr val="tx2"/>
              </a:solidFill>
            </a:endParaRPr>
          </a:p>
        </p:txBody>
      </p:sp>
      <p:sp>
        <p:nvSpPr>
          <p:cNvPr id="37" name="TextBox 36"/>
          <p:cNvSpPr txBox="1"/>
          <p:nvPr/>
        </p:nvSpPr>
        <p:spPr>
          <a:xfrm>
            <a:off x="9639299" y="4994702"/>
            <a:ext cx="2009775" cy="1754326"/>
          </a:xfrm>
          <a:prstGeom prst="rect">
            <a:avLst/>
          </a:prstGeom>
          <a:noFill/>
        </p:spPr>
        <p:txBody>
          <a:bodyPr wrap="square" rtlCol="0">
            <a:spAutoFit/>
          </a:bodyPr>
          <a:lstStyle/>
          <a:p>
            <a:pPr algn="ctr"/>
            <a:r>
              <a:rPr lang="en-US" dirty="0"/>
              <a:t>Running on any available set of physical resources</a:t>
            </a:r>
          </a:p>
          <a:p>
            <a:pPr algn="ctr"/>
            <a:r>
              <a:rPr lang="en-US" dirty="0"/>
              <a:t>(public/private/</a:t>
            </a:r>
          </a:p>
          <a:p>
            <a:pPr algn="ctr"/>
            <a:r>
              <a:rPr lang="en-US" dirty="0"/>
              <a:t>virtualized)</a:t>
            </a:r>
          </a:p>
        </p:txBody>
      </p:sp>
      <p:sp>
        <p:nvSpPr>
          <p:cNvPr id="38" name="TextBox 37"/>
          <p:cNvSpPr txBox="1"/>
          <p:nvPr/>
        </p:nvSpPr>
        <p:spPr>
          <a:xfrm>
            <a:off x="9645315" y="3117349"/>
            <a:ext cx="2066925" cy="1200329"/>
          </a:xfrm>
          <a:prstGeom prst="rect">
            <a:avLst/>
          </a:prstGeom>
          <a:noFill/>
        </p:spPr>
        <p:txBody>
          <a:bodyPr wrap="square" rtlCol="0">
            <a:spAutoFit/>
          </a:bodyPr>
          <a:lstStyle/>
          <a:p>
            <a:pPr algn="ctr"/>
            <a:r>
              <a:rPr lang="en-US" dirty="0"/>
              <a:t>Assembled by developers using best available  services</a:t>
            </a:r>
          </a:p>
        </p:txBody>
      </p:sp>
      <p:sp>
        <p:nvSpPr>
          <p:cNvPr id="39" name="TextBox 38"/>
          <p:cNvSpPr txBox="1"/>
          <p:nvPr/>
        </p:nvSpPr>
        <p:spPr>
          <a:xfrm>
            <a:off x="9563100" y="1543050"/>
            <a:ext cx="2238375" cy="646331"/>
          </a:xfrm>
          <a:prstGeom prst="rect">
            <a:avLst/>
          </a:prstGeom>
          <a:noFill/>
        </p:spPr>
        <p:txBody>
          <a:bodyPr wrap="square" rtlCol="0">
            <a:spAutoFit/>
          </a:bodyPr>
          <a:lstStyle/>
          <a:p>
            <a:pPr algn="ctr"/>
            <a:r>
              <a:rPr lang="en-US" dirty="0"/>
              <a:t>Thin app on mobile, tablet</a:t>
            </a:r>
          </a:p>
        </p:txBody>
      </p:sp>
      <p:sp>
        <p:nvSpPr>
          <p:cNvPr id="48" name="TextBox 47"/>
          <p:cNvSpPr txBox="1"/>
          <p:nvPr/>
        </p:nvSpPr>
        <p:spPr>
          <a:xfrm>
            <a:off x="628650" y="1704975"/>
            <a:ext cx="2390775" cy="646331"/>
          </a:xfrm>
          <a:prstGeom prst="rect">
            <a:avLst/>
          </a:prstGeom>
          <a:noFill/>
        </p:spPr>
        <p:txBody>
          <a:bodyPr wrap="square" rtlCol="0">
            <a:spAutoFit/>
          </a:bodyPr>
          <a:lstStyle/>
          <a:p>
            <a:pPr algn="ctr"/>
            <a:r>
              <a:rPr lang="en-US" dirty="0"/>
              <a:t>Thick, client-server app on thick client</a:t>
            </a:r>
          </a:p>
        </p:txBody>
      </p:sp>
      <p:sp>
        <p:nvSpPr>
          <p:cNvPr id="49" name="TextBox 48"/>
          <p:cNvSpPr txBox="1"/>
          <p:nvPr/>
        </p:nvSpPr>
        <p:spPr>
          <a:xfrm>
            <a:off x="638175" y="3105150"/>
            <a:ext cx="2181225" cy="1200329"/>
          </a:xfrm>
          <a:prstGeom prst="rect">
            <a:avLst/>
          </a:prstGeom>
          <a:noFill/>
        </p:spPr>
        <p:txBody>
          <a:bodyPr wrap="square" rtlCol="0">
            <a:spAutoFit/>
          </a:bodyPr>
          <a:lstStyle/>
          <a:p>
            <a:pPr algn="ctr"/>
            <a:r>
              <a:rPr lang="en-US" dirty="0"/>
              <a:t>Well-defined stack:</a:t>
            </a:r>
          </a:p>
          <a:p>
            <a:r>
              <a:rPr lang="en-US" dirty="0"/>
              <a:t>        - O/S</a:t>
            </a:r>
          </a:p>
          <a:p>
            <a:r>
              <a:rPr lang="en-US" dirty="0"/>
              <a:t>        - Runtime</a:t>
            </a:r>
          </a:p>
          <a:p>
            <a:r>
              <a:rPr lang="en-US" dirty="0"/>
              <a:t>        - Middleware</a:t>
            </a:r>
          </a:p>
        </p:txBody>
      </p:sp>
      <p:sp>
        <p:nvSpPr>
          <p:cNvPr id="50" name="TextBox 49"/>
          <p:cNvSpPr txBox="1"/>
          <p:nvPr/>
        </p:nvSpPr>
        <p:spPr>
          <a:xfrm>
            <a:off x="952500" y="5410200"/>
            <a:ext cx="2190750" cy="923330"/>
          </a:xfrm>
          <a:prstGeom prst="rect">
            <a:avLst/>
          </a:prstGeom>
          <a:noFill/>
        </p:spPr>
        <p:txBody>
          <a:bodyPr wrap="square" rtlCol="0">
            <a:spAutoFit/>
          </a:bodyPr>
          <a:lstStyle/>
          <a:p>
            <a:pPr algn="ctr"/>
            <a:r>
              <a:rPr lang="en-US" dirty="0"/>
              <a:t>Monolithic</a:t>
            </a:r>
          </a:p>
          <a:p>
            <a:pPr algn="ctr"/>
            <a:r>
              <a:rPr lang="en-US" dirty="0"/>
              <a:t>Physical</a:t>
            </a:r>
          </a:p>
          <a:p>
            <a:pPr algn="ctr"/>
            <a:r>
              <a:rPr lang="en-US" dirty="0"/>
              <a:t>Infrastructure</a:t>
            </a:r>
          </a:p>
        </p:txBody>
      </p:sp>
    </p:spTree>
    <p:extLst>
      <p:ext uri="{BB962C8B-B14F-4D97-AF65-F5344CB8AC3E}">
        <p14:creationId xmlns:p14="http://schemas.microsoft.com/office/powerpoint/2010/main" val="30198182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Dockerfile</a:t>
            </a:r>
          </a:p>
        </p:txBody>
      </p:sp>
      <p:sp>
        <p:nvSpPr>
          <p:cNvPr id="5" name="Text Placeholder 4"/>
          <p:cNvSpPr>
            <a:spLocks noGrp="1"/>
          </p:cNvSpPr>
          <p:nvPr>
            <p:ph type="body" idx="1"/>
          </p:nvPr>
        </p:nvSpPr>
        <p:spPr/>
        <p:txBody>
          <a:bodyPr/>
          <a:lstStyle/>
          <a:p>
            <a:r>
              <a:rPr lang="en-US" dirty="0"/>
              <a:t>Dockerfile is the set of instructions that define the image.</a:t>
            </a:r>
          </a:p>
          <a:p>
            <a:r>
              <a:rPr lang="en-US" dirty="0"/>
              <a:t>Every image starts from a base image. The base image is defined using the FROM keyword in the </a:t>
            </a:r>
            <a:r>
              <a:rPr lang="en-US" dirty="0" err="1"/>
              <a:t>dockerfile</a:t>
            </a:r>
            <a:r>
              <a:rPr lang="en-US" dirty="0"/>
              <a:t>.</a:t>
            </a:r>
          </a:p>
          <a:p>
            <a:r>
              <a:rPr lang="en-US" dirty="0"/>
              <a:t>Each instruction creates a new layer in the image. </a:t>
            </a:r>
          </a:p>
          <a:p>
            <a:r>
              <a:rPr lang="en-US" dirty="0"/>
              <a:t>Building a Dockerfile executes the instructions to produce an image.</a:t>
            </a:r>
          </a:p>
          <a:p>
            <a:endParaRPr lang="en-US" dirty="0"/>
          </a:p>
        </p:txBody>
      </p:sp>
    </p:spTree>
    <p:extLst>
      <p:ext uri="{BB962C8B-B14F-4D97-AF65-F5344CB8AC3E}">
        <p14:creationId xmlns:p14="http://schemas.microsoft.com/office/powerpoint/2010/main" val="1395883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a:t>Dockerfile Demo</a:t>
            </a:r>
          </a:p>
        </p:txBody>
      </p:sp>
      <p:sp>
        <p:nvSpPr>
          <p:cNvPr id="4" name="Text Placeholder 3"/>
          <p:cNvSpPr>
            <a:spLocks noGrp="1"/>
          </p:cNvSpPr>
          <p:nvPr>
            <p:ph type="body" idx="2"/>
          </p:nvPr>
        </p:nvSpPr>
        <p:spPr/>
        <p:txBody>
          <a:bodyPr/>
          <a:lstStyle/>
          <a:p>
            <a:endParaRPr lang="en-US"/>
          </a:p>
        </p:txBody>
      </p:sp>
    </p:spTree>
    <p:extLst>
      <p:ext uri="{BB962C8B-B14F-4D97-AF65-F5344CB8AC3E}">
        <p14:creationId xmlns:p14="http://schemas.microsoft.com/office/powerpoint/2010/main" val="42330638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about data persistence?</a:t>
            </a:r>
          </a:p>
        </p:txBody>
      </p:sp>
      <p:sp>
        <p:nvSpPr>
          <p:cNvPr id="5" name="Text Placeholder 4"/>
          <p:cNvSpPr>
            <a:spLocks noGrp="1"/>
          </p:cNvSpPr>
          <p:nvPr>
            <p:ph type="body" idx="1"/>
          </p:nvPr>
        </p:nvSpPr>
        <p:spPr/>
        <p:txBody>
          <a:bodyPr/>
          <a:lstStyle/>
          <a:p>
            <a:r>
              <a:rPr lang="en-US" dirty="0"/>
              <a:t>Volumes allow you to specify a directory in the container that exists outside of the </a:t>
            </a:r>
            <a:r>
              <a:rPr lang="en-US" dirty="0" err="1"/>
              <a:t>docker</a:t>
            </a:r>
            <a:r>
              <a:rPr lang="en-US" dirty="0"/>
              <a:t> file system structure</a:t>
            </a:r>
          </a:p>
          <a:p>
            <a:endParaRPr lang="en-US" dirty="0"/>
          </a:p>
          <a:p>
            <a:r>
              <a:rPr lang="en-US" dirty="0"/>
              <a:t>Can be used to share (and persist) data between containers</a:t>
            </a:r>
            <a:br>
              <a:rPr lang="en-US" dirty="0"/>
            </a:br>
            <a:r>
              <a:rPr lang="en-US" dirty="0"/>
              <a:t>	</a:t>
            </a:r>
          </a:p>
          <a:p>
            <a:r>
              <a:rPr lang="en-US" dirty="0"/>
              <a:t>Directory persists after the container is deleted </a:t>
            </a:r>
          </a:p>
          <a:p>
            <a:pPr lvl="1"/>
            <a:r>
              <a:rPr lang="en-US" dirty="0"/>
              <a:t>Unless you explicitly delete it</a:t>
            </a:r>
            <a:br>
              <a:rPr lang="en-US" dirty="0"/>
            </a:br>
            <a:endParaRPr lang="en-US" dirty="0"/>
          </a:p>
          <a:p>
            <a:r>
              <a:rPr lang="en-US" dirty="0"/>
              <a:t>Can be created in a Dockerfile or via CLI</a:t>
            </a:r>
          </a:p>
          <a:p>
            <a:endParaRPr lang="en-US" dirty="0"/>
          </a:p>
        </p:txBody>
      </p:sp>
    </p:spTree>
    <p:extLst>
      <p:ext uri="{BB962C8B-B14F-4D97-AF65-F5344CB8AC3E}">
        <p14:creationId xmlns:p14="http://schemas.microsoft.com/office/powerpoint/2010/main" val="35640895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a:t>Mounted Volume Demo</a:t>
            </a:r>
          </a:p>
        </p:txBody>
      </p:sp>
      <p:sp>
        <p:nvSpPr>
          <p:cNvPr id="4" name="Text Placeholder 3"/>
          <p:cNvSpPr>
            <a:spLocks noGrp="1"/>
          </p:cNvSpPr>
          <p:nvPr>
            <p:ph type="body" idx="2"/>
          </p:nvPr>
        </p:nvSpPr>
        <p:spPr/>
        <p:txBody>
          <a:bodyPr/>
          <a:lstStyle/>
          <a:p>
            <a:endParaRPr lang="en-US"/>
          </a:p>
        </p:txBody>
      </p:sp>
    </p:spTree>
    <p:extLst>
      <p:ext uri="{BB962C8B-B14F-4D97-AF65-F5344CB8AC3E}">
        <p14:creationId xmlns:p14="http://schemas.microsoft.com/office/powerpoint/2010/main" val="22166519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Hub / Docker Store</a:t>
            </a:r>
          </a:p>
        </p:txBody>
      </p:sp>
      <p:sp>
        <p:nvSpPr>
          <p:cNvPr id="3" name="Text Placeholder 2"/>
          <p:cNvSpPr>
            <a:spLocks noGrp="1"/>
          </p:cNvSpPr>
          <p:nvPr>
            <p:ph type="body" idx="1"/>
          </p:nvPr>
        </p:nvSpPr>
        <p:spPr/>
        <p:txBody>
          <a:bodyPr/>
          <a:lstStyle/>
          <a:p>
            <a:r>
              <a:rPr lang="en-US" dirty="0"/>
              <a:t>Implementations of a Docker Registry</a:t>
            </a:r>
          </a:p>
          <a:p>
            <a:r>
              <a:rPr lang="en-US" dirty="0"/>
              <a:t>Storage for your images</a:t>
            </a:r>
          </a:p>
          <a:p>
            <a:pPr lvl="1"/>
            <a:r>
              <a:rPr lang="en-US" dirty="0"/>
              <a:t>Free for public images</a:t>
            </a:r>
          </a:p>
          <a:p>
            <a:pPr lvl="1"/>
            <a:r>
              <a:rPr lang="en-US" dirty="0"/>
              <a:t>Cost for private images</a:t>
            </a:r>
          </a:p>
          <a:p>
            <a:r>
              <a:rPr lang="en-US" dirty="0"/>
              <a:t>Provides services</a:t>
            </a:r>
          </a:p>
          <a:p>
            <a:pPr lvl="1"/>
            <a:r>
              <a:rPr lang="en-US" dirty="0"/>
              <a:t>Automated build infrastructure (linked to SCC; triggered by commits)</a:t>
            </a:r>
          </a:p>
          <a:p>
            <a:pPr lvl="1"/>
            <a:r>
              <a:rPr lang="en-US" dirty="0"/>
              <a:t>Security analysis</a:t>
            </a:r>
          </a:p>
          <a:p>
            <a:pPr lvl="1"/>
            <a:r>
              <a:rPr lang="en-US" dirty="0"/>
              <a:t>Automated Deployment</a:t>
            </a:r>
          </a:p>
        </p:txBody>
      </p:sp>
    </p:spTree>
    <p:extLst>
      <p:ext uri="{BB962C8B-B14F-4D97-AF65-F5344CB8AC3E}">
        <p14:creationId xmlns:p14="http://schemas.microsoft.com/office/powerpoint/2010/main" val="27830298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a:t>Docker Hub Demo</a:t>
            </a:r>
          </a:p>
        </p:txBody>
      </p:sp>
      <p:sp>
        <p:nvSpPr>
          <p:cNvPr id="4" name="Text Placeholder 3"/>
          <p:cNvSpPr>
            <a:spLocks noGrp="1"/>
          </p:cNvSpPr>
          <p:nvPr>
            <p:ph type="body" idx="2"/>
          </p:nvPr>
        </p:nvSpPr>
        <p:spPr/>
        <p:txBody>
          <a:bodyPr/>
          <a:lstStyle/>
          <a:p>
            <a:endParaRPr lang="en-US"/>
          </a:p>
        </p:txBody>
      </p:sp>
    </p:spTree>
    <p:extLst>
      <p:ext uri="{BB962C8B-B14F-4D97-AF65-F5344CB8AC3E}">
        <p14:creationId xmlns:p14="http://schemas.microsoft.com/office/powerpoint/2010/main" val="41547667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Compose</a:t>
            </a:r>
          </a:p>
        </p:txBody>
      </p:sp>
      <p:sp>
        <p:nvSpPr>
          <p:cNvPr id="5" name="Text Placeholder 4"/>
          <p:cNvSpPr>
            <a:spLocks noGrp="1"/>
          </p:cNvSpPr>
          <p:nvPr>
            <p:ph type="body" idx="1"/>
          </p:nvPr>
        </p:nvSpPr>
        <p:spPr/>
        <p:txBody>
          <a:bodyPr/>
          <a:lstStyle/>
          <a:p>
            <a:pPr>
              <a:lnSpc>
                <a:spcPct val="150000"/>
              </a:lnSpc>
            </a:pPr>
            <a:r>
              <a:rPr lang="en-US" dirty="0"/>
              <a:t>Tool for defining and running multi-container applications with Docker</a:t>
            </a:r>
          </a:p>
          <a:p>
            <a:pPr>
              <a:lnSpc>
                <a:spcPct val="150000"/>
              </a:lnSpc>
            </a:pPr>
            <a:r>
              <a:rPr lang="en-US" dirty="0"/>
              <a:t>Define a multi-container application in a single file</a:t>
            </a:r>
          </a:p>
          <a:p>
            <a:pPr>
              <a:lnSpc>
                <a:spcPct val="150000"/>
              </a:lnSpc>
            </a:pPr>
            <a:r>
              <a:rPr lang="en-US" dirty="0"/>
              <a:t>Spin your application up in a single command</a:t>
            </a:r>
          </a:p>
        </p:txBody>
      </p:sp>
    </p:spTree>
    <p:extLst>
      <p:ext uri="{BB962C8B-B14F-4D97-AF65-F5344CB8AC3E}">
        <p14:creationId xmlns:p14="http://schemas.microsoft.com/office/powerpoint/2010/main" val="1250482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a:t>Compose Demo</a:t>
            </a:r>
          </a:p>
        </p:txBody>
      </p:sp>
      <p:sp>
        <p:nvSpPr>
          <p:cNvPr id="4" name="Text Placeholder 3"/>
          <p:cNvSpPr>
            <a:spLocks noGrp="1"/>
          </p:cNvSpPr>
          <p:nvPr>
            <p:ph type="body" idx="2"/>
          </p:nvPr>
        </p:nvSpPr>
        <p:spPr/>
        <p:txBody>
          <a:bodyPr/>
          <a:lstStyle/>
          <a:p>
            <a:endParaRPr lang="en-US"/>
          </a:p>
        </p:txBody>
      </p:sp>
    </p:spTree>
    <p:extLst>
      <p:ext uri="{BB962C8B-B14F-4D97-AF65-F5344CB8AC3E}">
        <p14:creationId xmlns:p14="http://schemas.microsoft.com/office/powerpoint/2010/main" val="27054342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Community</a:t>
            </a:r>
          </a:p>
        </p:txBody>
      </p:sp>
      <p:sp>
        <p:nvSpPr>
          <p:cNvPr id="5" name="Text Placeholder 4"/>
          <p:cNvSpPr>
            <a:spLocks noGrp="1"/>
          </p:cNvSpPr>
          <p:nvPr>
            <p:ph type="body" idx="1"/>
          </p:nvPr>
        </p:nvSpPr>
        <p:spPr/>
        <p:txBody>
          <a:bodyPr/>
          <a:lstStyle/>
          <a:p>
            <a:r>
              <a:rPr lang="en-US" dirty="0"/>
              <a:t>8B+ Docker images downloaded</a:t>
            </a:r>
          </a:p>
          <a:p>
            <a:r>
              <a:rPr lang="en-US" dirty="0"/>
              <a:t>500,000+ Apps in Docker Hub</a:t>
            </a:r>
          </a:p>
          <a:p>
            <a:r>
              <a:rPr lang="en-US" dirty="0"/>
              <a:t>Docker launched March 2013</a:t>
            </a:r>
          </a:p>
          <a:p>
            <a:r>
              <a:rPr lang="en-US" dirty="0"/>
              <a:t>Docker platform is open source</a:t>
            </a:r>
          </a:p>
          <a:p>
            <a:pPr lvl="1"/>
            <a:r>
              <a:rPr lang="en-US" dirty="0"/>
              <a:t>Over 3000 community contributors</a:t>
            </a:r>
          </a:p>
          <a:p>
            <a:pPr lvl="1"/>
            <a:r>
              <a:rPr lang="en-US" dirty="0"/>
              <a:t>2/3 of the engine contributions are from outside</a:t>
            </a:r>
          </a:p>
          <a:p>
            <a:pPr lvl="1"/>
            <a:r>
              <a:rPr lang="en-US" dirty="0"/>
              <a:t>&gt;300 PRs per week</a:t>
            </a:r>
          </a:p>
          <a:p>
            <a:endParaRPr lang="en-US" dirty="0"/>
          </a:p>
          <a:p>
            <a:endParaRPr lang="en-US" dirty="0"/>
          </a:p>
          <a:p>
            <a:pPr lvl="1"/>
            <a:endParaRPr lang="en-US" dirty="0"/>
          </a:p>
        </p:txBody>
      </p:sp>
    </p:spTree>
    <p:extLst>
      <p:ext uri="{BB962C8B-B14F-4D97-AF65-F5344CB8AC3E}">
        <p14:creationId xmlns:p14="http://schemas.microsoft.com/office/powerpoint/2010/main" val="15485919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a:t>Q &amp; A</a:t>
            </a:r>
          </a:p>
        </p:txBody>
      </p:sp>
      <p:sp>
        <p:nvSpPr>
          <p:cNvPr id="4" name="Text Placeholder 3"/>
          <p:cNvSpPr>
            <a:spLocks noGrp="1"/>
          </p:cNvSpPr>
          <p:nvPr>
            <p:ph type="body" idx="2"/>
          </p:nvPr>
        </p:nvSpPr>
        <p:spPr/>
        <p:txBody>
          <a:bodyPr/>
          <a:lstStyle/>
          <a:p>
            <a:endParaRPr lang="en-US"/>
          </a:p>
        </p:txBody>
      </p:sp>
    </p:spTree>
    <p:extLst>
      <p:ext uri="{BB962C8B-B14F-4D97-AF65-F5344CB8AC3E}">
        <p14:creationId xmlns:p14="http://schemas.microsoft.com/office/powerpoint/2010/main" val="3374856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Challenges</a:t>
            </a:r>
          </a:p>
        </p:txBody>
      </p:sp>
      <p:sp>
        <p:nvSpPr>
          <p:cNvPr id="10" name="TextBox 9"/>
          <p:cNvSpPr txBox="1"/>
          <p:nvPr/>
        </p:nvSpPr>
        <p:spPr>
          <a:xfrm>
            <a:off x="3222411" y="1069515"/>
            <a:ext cx="915603" cy="523206"/>
          </a:xfrm>
          <a:prstGeom prst="rect">
            <a:avLst/>
          </a:prstGeom>
          <a:noFill/>
        </p:spPr>
        <p:txBody>
          <a:bodyPr wrap="none" lIns="91424" tIns="45713" rIns="91424" bIns="45713" rtlCol="0">
            <a:spAutoFit/>
          </a:bodyPr>
          <a:lstStyle/>
          <a:p>
            <a:r>
              <a:rPr lang="en-US" sz="2800" dirty="0"/>
              <a:t>2015</a:t>
            </a:r>
          </a:p>
        </p:txBody>
      </p:sp>
      <p:sp>
        <p:nvSpPr>
          <p:cNvPr id="11" name="Rectangle 10"/>
          <p:cNvSpPr/>
          <p:nvPr/>
        </p:nvSpPr>
        <p:spPr>
          <a:xfrm>
            <a:off x="3010304" y="1883273"/>
            <a:ext cx="1447800" cy="112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en-US" dirty="0"/>
          </a:p>
        </p:txBody>
      </p:sp>
      <p:grpSp>
        <p:nvGrpSpPr>
          <p:cNvPr id="23" name="Group 22"/>
          <p:cNvGrpSpPr/>
          <p:nvPr/>
        </p:nvGrpSpPr>
        <p:grpSpPr>
          <a:xfrm>
            <a:off x="3159043" y="2980874"/>
            <a:ext cx="1162939" cy="1419502"/>
            <a:chOff x="2590800" y="2667000"/>
            <a:chExt cx="1685542" cy="2057400"/>
          </a:xfrm>
          <a:solidFill>
            <a:srgbClr val="92D050"/>
          </a:solidFill>
        </p:grpSpPr>
        <p:sp>
          <p:nvSpPr>
            <p:cNvPr id="14" name="Hexagon 13"/>
            <p:cNvSpPr/>
            <p:nvPr/>
          </p:nvSpPr>
          <p:spPr>
            <a:xfrm>
              <a:off x="2590800" y="2971800"/>
              <a:ext cx="618742" cy="533398"/>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p:cNvSpPr/>
            <p:nvPr/>
          </p:nvSpPr>
          <p:spPr>
            <a:xfrm>
              <a:off x="3115058" y="3276600"/>
              <a:ext cx="618742" cy="533398"/>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p:cNvSpPr/>
            <p:nvPr/>
          </p:nvSpPr>
          <p:spPr>
            <a:xfrm>
              <a:off x="3648458" y="2971800"/>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p:cNvSpPr/>
            <p:nvPr/>
          </p:nvSpPr>
          <p:spPr>
            <a:xfrm>
              <a:off x="3124200" y="2667000"/>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p:cNvSpPr/>
            <p:nvPr/>
          </p:nvSpPr>
          <p:spPr>
            <a:xfrm>
              <a:off x="3657600" y="3581402"/>
              <a:ext cx="618742" cy="533398"/>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p:cNvSpPr/>
            <p:nvPr/>
          </p:nvSpPr>
          <p:spPr>
            <a:xfrm>
              <a:off x="3115058" y="3886202"/>
              <a:ext cx="618742" cy="533398"/>
            </a:xfrm>
            <a:prstGeom prst="hexag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p:cNvSpPr/>
            <p:nvPr/>
          </p:nvSpPr>
          <p:spPr>
            <a:xfrm>
              <a:off x="3657600" y="4191002"/>
              <a:ext cx="618742" cy="533398"/>
            </a:xfrm>
            <a:prstGeom prst="hexag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Oval 12"/>
          <p:cNvSpPr/>
          <p:nvPr/>
        </p:nvSpPr>
        <p:spPr>
          <a:xfrm>
            <a:off x="714375" y="2747650"/>
            <a:ext cx="2057400" cy="1981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en-US" sz="1600" dirty="0">
              <a:solidFill>
                <a:schemeClr val="tx2"/>
              </a:solidFill>
            </a:endParaRPr>
          </a:p>
        </p:txBody>
      </p:sp>
      <p:cxnSp>
        <p:nvCxnSpPr>
          <p:cNvPr id="25" name="Straight Connector 24"/>
          <p:cNvCxnSpPr/>
          <p:nvPr/>
        </p:nvCxnSpPr>
        <p:spPr>
          <a:xfrm>
            <a:off x="2286000" y="2514600"/>
            <a:ext cx="3429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347953" y="4681225"/>
            <a:ext cx="3429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800100" y="4695825"/>
            <a:ext cx="2057400" cy="1981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en-US" sz="1400" dirty="0">
              <a:solidFill>
                <a:schemeClr val="tx2"/>
              </a:solidFill>
            </a:endParaRPr>
          </a:p>
        </p:txBody>
      </p:sp>
      <p:sp>
        <p:nvSpPr>
          <p:cNvPr id="33" name="Oval 32"/>
          <p:cNvSpPr/>
          <p:nvPr/>
        </p:nvSpPr>
        <p:spPr>
          <a:xfrm>
            <a:off x="704850" y="904875"/>
            <a:ext cx="2057400" cy="1981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en-US" sz="1600" dirty="0">
              <a:solidFill>
                <a:schemeClr val="tx2"/>
              </a:solidFill>
            </a:endParaRPr>
          </a:p>
        </p:txBody>
      </p:sp>
      <p:grpSp>
        <p:nvGrpSpPr>
          <p:cNvPr id="46" name="Group 45"/>
          <p:cNvGrpSpPr/>
          <p:nvPr/>
        </p:nvGrpSpPr>
        <p:grpSpPr>
          <a:xfrm>
            <a:off x="2895601" y="5588976"/>
            <a:ext cx="1616529" cy="278424"/>
            <a:chOff x="5867400" y="5588976"/>
            <a:chExt cx="1616529" cy="278424"/>
          </a:xfrm>
        </p:grpSpPr>
        <p:sp>
          <p:nvSpPr>
            <p:cNvPr id="40" name="Flowchart: Magnetic Disk 39"/>
            <p:cNvSpPr/>
            <p:nvPr/>
          </p:nvSpPr>
          <p:spPr>
            <a:xfrm>
              <a:off x="6797488"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Magnetic Disk 40"/>
            <p:cNvSpPr/>
            <p:nvPr/>
          </p:nvSpPr>
          <p:spPr>
            <a:xfrm>
              <a:off x="7034252"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Magnetic Disk 41"/>
            <p:cNvSpPr/>
            <p:nvPr/>
          </p:nvSpPr>
          <p:spPr>
            <a:xfrm>
              <a:off x="7271017"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Magnetic Disk 42"/>
            <p:cNvSpPr/>
            <p:nvPr/>
          </p:nvSpPr>
          <p:spPr>
            <a:xfrm>
              <a:off x="5867400"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Magnetic Disk 43"/>
            <p:cNvSpPr/>
            <p:nvPr/>
          </p:nvSpPr>
          <p:spPr>
            <a:xfrm>
              <a:off x="6104164"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Magnetic Disk 44"/>
            <p:cNvSpPr/>
            <p:nvPr/>
          </p:nvSpPr>
          <p:spPr>
            <a:xfrm>
              <a:off x="6340929" y="5588976"/>
              <a:ext cx="212912" cy="27842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Left Arrow Callout 2"/>
          <p:cNvSpPr/>
          <p:nvPr/>
        </p:nvSpPr>
        <p:spPr>
          <a:xfrm>
            <a:off x="4800600" y="2895601"/>
            <a:ext cx="3486150" cy="1219074"/>
          </a:xfrm>
          <a:prstGeom prst="leftArrowCallout">
            <a:avLst>
              <a:gd name="adj1" fmla="val 25000"/>
              <a:gd name="adj2" fmla="val 25000"/>
              <a:gd name="adj3" fmla="val 25000"/>
              <a:gd name="adj4" fmla="val 745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to ensure services interact consistently, avoid dependency hell</a:t>
            </a:r>
          </a:p>
        </p:txBody>
      </p:sp>
      <p:sp>
        <p:nvSpPr>
          <p:cNvPr id="36" name="Left Arrow Callout 35"/>
          <p:cNvSpPr/>
          <p:nvPr/>
        </p:nvSpPr>
        <p:spPr>
          <a:xfrm>
            <a:off x="4800600" y="5105400"/>
            <a:ext cx="3514726" cy="1219074"/>
          </a:xfrm>
          <a:prstGeom prst="leftArrowCallout">
            <a:avLst>
              <a:gd name="adj1" fmla="val 25000"/>
              <a:gd name="adj2" fmla="val 25000"/>
              <a:gd name="adj3" fmla="val 25000"/>
              <a:gd name="adj4" fmla="val 768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to migrate &amp; scale quickly, ensure compatibility</a:t>
            </a:r>
          </a:p>
        </p:txBody>
      </p:sp>
      <p:sp>
        <p:nvSpPr>
          <p:cNvPr id="37" name="Left Arrow Callout 36"/>
          <p:cNvSpPr/>
          <p:nvPr/>
        </p:nvSpPr>
        <p:spPr>
          <a:xfrm>
            <a:off x="8124826" y="4010151"/>
            <a:ext cx="3381374" cy="1219074"/>
          </a:xfrm>
          <a:prstGeom prst="leftArrowCallout">
            <a:avLst>
              <a:gd name="adj1" fmla="val 25000"/>
              <a:gd name="adj2" fmla="val 25000"/>
              <a:gd name="adj3" fmla="val 25000"/>
              <a:gd name="adj4" fmla="val 739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to avoid n X n different </a:t>
            </a:r>
            <a:r>
              <a:rPr lang="en-US" dirty="0" err="1"/>
              <a:t>configs</a:t>
            </a:r>
            <a:endParaRPr lang="en-US" dirty="0"/>
          </a:p>
        </p:txBody>
      </p:sp>
      <p:sp>
        <p:nvSpPr>
          <p:cNvPr id="28" name="TextBox 27"/>
          <p:cNvSpPr txBox="1"/>
          <p:nvPr/>
        </p:nvSpPr>
        <p:spPr>
          <a:xfrm>
            <a:off x="604838" y="4743449"/>
            <a:ext cx="2009775" cy="1754326"/>
          </a:xfrm>
          <a:prstGeom prst="rect">
            <a:avLst/>
          </a:prstGeom>
          <a:noFill/>
        </p:spPr>
        <p:txBody>
          <a:bodyPr wrap="square" rtlCol="0">
            <a:spAutoFit/>
          </a:bodyPr>
          <a:lstStyle/>
          <a:p>
            <a:pPr algn="ctr"/>
            <a:r>
              <a:rPr lang="en-US" dirty="0"/>
              <a:t>Running on any available set of physical resources</a:t>
            </a:r>
          </a:p>
          <a:p>
            <a:pPr algn="ctr"/>
            <a:r>
              <a:rPr lang="en-US" dirty="0"/>
              <a:t>(public/private/</a:t>
            </a:r>
          </a:p>
          <a:p>
            <a:pPr algn="ctr"/>
            <a:r>
              <a:rPr lang="en-US" dirty="0"/>
              <a:t>virtualized)</a:t>
            </a:r>
          </a:p>
        </p:txBody>
      </p:sp>
      <p:sp>
        <p:nvSpPr>
          <p:cNvPr id="29" name="TextBox 28"/>
          <p:cNvSpPr txBox="1"/>
          <p:nvPr/>
        </p:nvSpPr>
        <p:spPr>
          <a:xfrm>
            <a:off x="514349" y="3028950"/>
            <a:ext cx="2066925" cy="1200329"/>
          </a:xfrm>
          <a:prstGeom prst="rect">
            <a:avLst/>
          </a:prstGeom>
          <a:noFill/>
        </p:spPr>
        <p:txBody>
          <a:bodyPr wrap="square" rtlCol="0">
            <a:spAutoFit/>
          </a:bodyPr>
          <a:lstStyle/>
          <a:p>
            <a:pPr algn="ctr"/>
            <a:r>
              <a:rPr lang="en-US" dirty="0"/>
              <a:t>Assembled by developers using best available  services</a:t>
            </a:r>
          </a:p>
        </p:txBody>
      </p:sp>
      <p:sp>
        <p:nvSpPr>
          <p:cNvPr id="30" name="TextBox 29"/>
          <p:cNvSpPr txBox="1"/>
          <p:nvPr/>
        </p:nvSpPr>
        <p:spPr>
          <a:xfrm>
            <a:off x="419100" y="1647825"/>
            <a:ext cx="2238375" cy="646331"/>
          </a:xfrm>
          <a:prstGeom prst="rect">
            <a:avLst/>
          </a:prstGeom>
          <a:noFill/>
        </p:spPr>
        <p:txBody>
          <a:bodyPr wrap="square" rtlCol="0">
            <a:spAutoFit/>
          </a:bodyPr>
          <a:lstStyle/>
          <a:p>
            <a:pPr algn="ctr"/>
            <a:r>
              <a:rPr lang="en-US" dirty="0"/>
              <a:t>Thin app on mobile, tablet</a:t>
            </a:r>
          </a:p>
        </p:txBody>
      </p:sp>
    </p:spTree>
    <p:extLst>
      <p:ext uri="{BB962C8B-B14F-4D97-AF65-F5344CB8AC3E}">
        <p14:creationId xmlns:p14="http://schemas.microsoft.com/office/powerpoint/2010/main" val="29965773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Visual Studio Tools for Docker</a:t>
            </a:r>
          </a:p>
        </p:txBody>
      </p:sp>
      <p:sp>
        <p:nvSpPr>
          <p:cNvPr id="4" name="Text Placeholder 3"/>
          <p:cNvSpPr>
            <a:spLocks noGrp="1"/>
          </p:cNvSpPr>
          <p:nvPr>
            <p:ph type="body" idx="1"/>
          </p:nvPr>
        </p:nvSpPr>
        <p:spPr/>
        <p:txBody>
          <a:bodyPr/>
          <a:lstStyle/>
          <a:p>
            <a:r>
              <a:rPr lang="en-US" dirty="0"/>
              <a:t>Build and debug within a container</a:t>
            </a:r>
          </a:p>
          <a:p>
            <a:r>
              <a:rPr lang="en-US" dirty="0"/>
              <a:t>Edit and Continue</a:t>
            </a:r>
          </a:p>
          <a:p>
            <a:r>
              <a:rPr lang="en-US" dirty="0"/>
              <a:t>Debug vs release Docker artifacts</a:t>
            </a:r>
          </a:p>
        </p:txBody>
      </p:sp>
    </p:spTree>
    <p:extLst>
      <p:ext uri="{BB962C8B-B14F-4D97-AF65-F5344CB8AC3E}">
        <p14:creationId xmlns:p14="http://schemas.microsoft.com/office/powerpoint/2010/main" val="25947517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a:t>Visual Studio Demo</a:t>
            </a:r>
          </a:p>
        </p:txBody>
      </p:sp>
      <p:sp>
        <p:nvSpPr>
          <p:cNvPr id="4" name="Text Placeholder 3"/>
          <p:cNvSpPr>
            <a:spLocks noGrp="1"/>
          </p:cNvSpPr>
          <p:nvPr>
            <p:ph type="body" idx="2"/>
          </p:nvPr>
        </p:nvSpPr>
        <p:spPr/>
        <p:txBody>
          <a:bodyPr/>
          <a:lstStyle/>
          <a:p>
            <a:endParaRPr lang="en-US"/>
          </a:p>
        </p:txBody>
      </p:sp>
    </p:spTree>
    <p:extLst>
      <p:ext uri="{BB962C8B-B14F-4D97-AF65-F5344CB8AC3E}">
        <p14:creationId xmlns:p14="http://schemas.microsoft.com/office/powerpoint/2010/main" val="648219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Line 1"/>
          <p:cNvSpPr>
            <a:spLocks noChangeShapeType="1"/>
          </p:cNvSpPr>
          <p:nvPr/>
        </p:nvSpPr>
        <p:spPr bwMode="auto">
          <a:xfrm>
            <a:off x="555476" y="4115877"/>
            <a:ext cx="10788650" cy="794"/>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400"/>
          </a:p>
        </p:txBody>
      </p:sp>
      <p:sp>
        <p:nvSpPr>
          <p:cNvPr id="25602" name="Rectangle 2"/>
          <p:cNvSpPr>
            <a:spLocks/>
          </p:cNvSpPr>
          <p:nvPr/>
        </p:nvSpPr>
        <p:spPr bwMode="auto">
          <a:xfrm>
            <a:off x="2163516" y="1640128"/>
            <a:ext cx="14234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Static website</a:t>
            </a:r>
          </a:p>
        </p:txBody>
      </p:sp>
      <p:sp>
        <p:nvSpPr>
          <p:cNvPr id="25603" name="Rectangle 3"/>
          <p:cNvSpPr>
            <a:spLocks/>
          </p:cNvSpPr>
          <p:nvPr/>
        </p:nvSpPr>
        <p:spPr bwMode="auto">
          <a:xfrm>
            <a:off x="5655308" y="2474461"/>
            <a:ext cx="1444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Web frontend </a:t>
            </a:r>
          </a:p>
        </p:txBody>
      </p:sp>
      <p:sp>
        <p:nvSpPr>
          <p:cNvPr id="25604" name="Rectangle 4"/>
          <p:cNvSpPr>
            <a:spLocks/>
          </p:cNvSpPr>
          <p:nvPr/>
        </p:nvSpPr>
        <p:spPr bwMode="auto">
          <a:xfrm>
            <a:off x="5283733" y="1287983"/>
            <a:ext cx="8720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a:ea typeface="Gill Sans" charset="0"/>
                <a:cs typeface="Gill Sans" charset="0"/>
              </a:rPr>
              <a:t>User DB</a:t>
            </a:r>
          </a:p>
        </p:txBody>
      </p:sp>
      <p:sp>
        <p:nvSpPr>
          <p:cNvPr id="25605" name="Rectangle 5"/>
          <p:cNvSpPr>
            <a:spLocks/>
          </p:cNvSpPr>
          <p:nvPr/>
        </p:nvSpPr>
        <p:spPr bwMode="auto">
          <a:xfrm>
            <a:off x="7381311" y="1707064"/>
            <a:ext cx="6924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Queue</a:t>
            </a:r>
          </a:p>
        </p:txBody>
      </p:sp>
      <p:sp>
        <p:nvSpPr>
          <p:cNvPr id="25606" name="Rectangle 6"/>
          <p:cNvSpPr>
            <a:spLocks/>
          </p:cNvSpPr>
          <p:nvPr/>
        </p:nvSpPr>
        <p:spPr bwMode="auto">
          <a:xfrm>
            <a:off x="8759157" y="1710154"/>
            <a:ext cx="1308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Analytics DB</a:t>
            </a:r>
          </a:p>
        </p:txBody>
      </p:sp>
      <p:sp>
        <p:nvSpPr>
          <p:cNvPr id="25607" name="Rectangle 7"/>
          <p:cNvSpPr>
            <a:spLocks/>
          </p:cNvSpPr>
          <p:nvPr/>
        </p:nvSpPr>
        <p:spPr bwMode="auto">
          <a:xfrm>
            <a:off x="1863592" y="2601204"/>
            <a:ext cx="21031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Background workers</a:t>
            </a:r>
          </a:p>
        </p:txBody>
      </p:sp>
      <p:sp>
        <p:nvSpPr>
          <p:cNvPr id="25608" name="Rectangle 8"/>
          <p:cNvSpPr>
            <a:spLocks/>
          </p:cNvSpPr>
          <p:nvPr/>
        </p:nvSpPr>
        <p:spPr bwMode="auto">
          <a:xfrm>
            <a:off x="8413459" y="3088393"/>
            <a:ext cx="13208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800" dirty="0">
                <a:ea typeface="Gill Sans" charset="0"/>
                <a:cs typeface="Gill Sans" charset="0"/>
              </a:rPr>
              <a:t>API endpoint</a:t>
            </a:r>
          </a:p>
        </p:txBody>
      </p:sp>
      <p:sp>
        <p:nvSpPr>
          <p:cNvPr id="25616" name="Rectangle 16"/>
          <p:cNvSpPr>
            <a:spLocks/>
          </p:cNvSpPr>
          <p:nvPr/>
        </p:nvSpPr>
        <p:spPr bwMode="auto">
          <a:xfrm>
            <a:off x="2283710" y="4547679"/>
            <a:ext cx="157254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Development VM</a:t>
            </a:r>
          </a:p>
        </p:txBody>
      </p:sp>
      <p:sp>
        <p:nvSpPr>
          <p:cNvPr id="25617" name="Rectangle 17"/>
          <p:cNvSpPr>
            <a:spLocks/>
          </p:cNvSpPr>
          <p:nvPr/>
        </p:nvSpPr>
        <p:spPr bwMode="auto">
          <a:xfrm>
            <a:off x="3736547" y="5146791"/>
            <a:ext cx="9135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QA server</a:t>
            </a:r>
          </a:p>
        </p:txBody>
      </p:sp>
      <p:sp>
        <p:nvSpPr>
          <p:cNvPr id="25618" name="Rectangle 18"/>
          <p:cNvSpPr>
            <a:spLocks/>
          </p:cNvSpPr>
          <p:nvPr/>
        </p:nvSpPr>
        <p:spPr bwMode="auto">
          <a:xfrm>
            <a:off x="5554495" y="4670789"/>
            <a:ext cx="11477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Public Cloud</a:t>
            </a:r>
          </a:p>
        </p:txBody>
      </p:sp>
      <p:sp>
        <p:nvSpPr>
          <p:cNvPr id="25619" name="Rectangle 19"/>
          <p:cNvSpPr>
            <a:spLocks/>
          </p:cNvSpPr>
          <p:nvPr/>
        </p:nvSpPr>
        <p:spPr bwMode="auto">
          <a:xfrm>
            <a:off x="5578692" y="5503056"/>
            <a:ext cx="159659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Disaster recovery</a:t>
            </a:r>
          </a:p>
        </p:txBody>
      </p:sp>
      <p:sp>
        <p:nvSpPr>
          <p:cNvPr id="25621" name="Rectangle 21"/>
          <p:cNvSpPr>
            <a:spLocks/>
          </p:cNvSpPr>
          <p:nvPr/>
        </p:nvSpPr>
        <p:spPr bwMode="auto">
          <a:xfrm>
            <a:off x="8082749" y="5896556"/>
            <a:ext cx="178164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Contributor’s laptop</a:t>
            </a:r>
          </a:p>
        </p:txBody>
      </p:sp>
      <p:sp>
        <p:nvSpPr>
          <p:cNvPr id="23" name="Rectangle 20"/>
          <p:cNvSpPr>
            <a:spLocks/>
          </p:cNvSpPr>
          <p:nvPr/>
        </p:nvSpPr>
        <p:spPr bwMode="auto">
          <a:xfrm>
            <a:off x="5612803" y="6207433"/>
            <a:ext cx="17440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Production Servers</a:t>
            </a:r>
          </a:p>
        </p:txBody>
      </p:sp>
      <p:sp>
        <p:nvSpPr>
          <p:cNvPr id="25" name="Title 1"/>
          <p:cNvSpPr>
            <a:spLocks noGrp="1"/>
          </p:cNvSpPr>
          <p:nvPr>
            <p:ph type="title"/>
          </p:nvPr>
        </p:nvSpPr>
        <p:spPr/>
        <p:txBody>
          <a:bodyPr>
            <a:normAutofit fontScale="90000"/>
          </a:bodyPr>
          <a:lstStyle/>
          <a:p>
            <a:r>
              <a:rPr lang="en-US" dirty="0"/>
              <a:t>The Challenge</a:t>
            </a:r>
          </a:p>
        </p:txBody>
      </p:sp>
      <p:sp>
        <p:nvSpPr>
          <p:cNvPr id="3" name="TextBox 2"/>
          <p:cNvSpPr txBox="1"/>
          <p:nvPr/>
        </p:nvSpPr>
        <p:spPr>
          <a:xfrm rot="16200000">
            <a:off x="-609096" y="2263663"/>
            <a:ext cx="2186264" cy="369332"/>
          </a:xfrm>
          <a:prstGeom prst="rect">
            <a:avLst/>
          </a:prstGeom>
          <a:solidFill>
            <a:schemeClr val="accent1"/>
          </a:solidFill>
        </p:spPr>
        <p:txBody>
          <a:bodyPr wrap="square" rtlCol="0">
            <a:spAutoFit/>
          </a:bodyPr>
          <a:lstStyle/>
          <a:p>
            <a:pPr algn="ctr"/>
            <a:r>
              <a:rPr lang="en-US" b="1" dirty="0">
                <a:solidFill>
                  <a:schemeClr val="bg1"/>
                </a:solidFill>
              </a:rPr>
              <a:t>Multiplicity of Stacks</a:t>
            </a:r>
          </a:p>
        </p:txBody>
      </p:sp>
      <p:sp>
        <p:nvSpPr>
          <p:cNvPr id="27" name="TextBox 26"/>
          <p:cNvSpPr txBox="1"/>
          <p:nvPr/>
        </p:nvSpPr>
        <p:spPr>
          <a:xfrm rot="16200000">
            <a:off x="-409799" y="4791374"/>
            <a:ext cx="1781178" cy="923330"/>
          </a:xfrm>
          <a:prstGeom prst="rect">
            <a:avLst/>
          </a:prstGeom>
          <a:solidFill>
            <a:schemeClr val="accent1"/>
          </a:solidFill>
        </p:spPr>
        <p:txBody>
          <a:bodyPr wrap="square" rtlCol="0">
            <a:spAutoFit/>
          </a:bodyPr>
          <a:lstStyle/>
          <a:p>
            <a:pPr algn="ctr"/>
            <a:r>
              <a:rPr lang="en-US" b="1" dirty="0">
                <a:solidFill>
                  <a:schemeClr val="bg1"/>
                </a:solidFill>
              </a:rPr>
              <a:t>Multiplicity of hardware environments</a:t>
            </a:r>
          </a:p>
        </p:txBody>
      </p:sp>
      <p:sp>
        <p:nvSpPr>
          <p:cNvPr id="28" name="Rectangle 20"/>
          <p:cNvSpPr>
            <a:spLocks/>
          </p:cNvSpPr>
          <p:nvPr/>
        </p:nvSpPr>
        <p:spPr bwMode="auto">
          <a:xfrm>
            <a:off x="8401043" y="4387889"/>
            <a:ext cx="168636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Production Cluster</a:t>
            </a:r>
          </a:p>
        </p:txBody>
      </p:sp>
      <p:pic>
        <p:nvPicPr>
          <p:cNvPr id="35" name="Picture 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76425" y="4950117"/>
            <a:ext cx="1077473" cy="6924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36" name="Rectangle 19"/>
          <p:cNvSpPr>
            <a:spLocks/>
          </p:cNvSpPr>
          <p:nvPr/>
        </p:nvSpPr>
        <p:spPr bwMode="auto">
          <a:xfrm>
            <a:off x="1754371" y="5892147"/>
            <a:ext cx="205344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sz="1600" dirty="0">
                <a:ea typeface="Gill Sans" charset="0"/>
                <a:cs typeface="Gill Sans" charset="0"/>
              </a:rPr>
              <a:t>Customer Data Center</a:t>
            </a:r>
          </a:p>
        </p:txBody>
      </p:sp>
      <p:pic>
        <p:nvPicPr>
          <p:cNvPr id="38"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0106" y="4520916"/>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 name="Picture 1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56763" y="5882381"/>
            <a:ext cx="409763" cy="325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 name="Picture 2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60595" y="5872360"/>
            <a:ext cx="832434" cy="639051"/>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4" name="Picture 3"/>
          <p:cNvPicPr>
            <a:picLocks noChangeAspect="1"/>
          </p:cNvPicPr>
          <p:nvPr/>
        </p:nvPicPr>
        <p:blipFill>
          <a:blip r:embed="rId6" cstate="print"/>
          <a:stretch>
            <a:fillRect/>
          </a:stretch>
        </p:blipFill>
        <p:spPr>
          <a:xfrm>
            <a:off x="9191960" y="4774008"/>
            <a:ext cx="542373" cy="745566"/>
          </a:xfrm>
          <a:prstGeom prst="rect">
            <a:avLst/>
          </a:prstGeom>
        </p:spPr>
      </p:pic>
      <p:pic>
        <p:nvPicPr>
          <p:cNvPr id="49" name="Picture 2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59698" y="4621542"/>
            <a:ext cx="1392812" cy="838965"/>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62" name="Freeform 61"/>
          <p:cNvSpPr/>
          <p:nvPr/>
        </p:nvSpPr>
        <p:spPr>
          <a:xfrm>
            <a:off x="7978546" y="298422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63" name="Freeform 62"/>
          <p:cNvSpPr/>
          <p:nvPr/>
        </p:nvSpPr>
        <p:spPr>
          <a:xfrm>
            <a:off x="6763221" y="1760210"/>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dirty="0"/>
          </a:p>
        </p:txBody>
      </p:sp>
      <p:sp>
        <p:nvSpPr>
          <p:cNvPr id="64" name="Freeform 63"/>
          <p:cNvSpPr/>
          <p:nvPr/>
        </p:nvSpPr>
        <p:spPr>
          <a:xfrm>
            <a:off x="7829071" y="298422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65" name="Freeform 64"/>
          <p:cNvSpPr/>
          <p:nvPr/>
        </p:nvSpPr>
        <p:spPr>
          <a:xfrm>
            <a:off x="7903522" y="311925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66" name="Freeform 65"/>
          <p:cNvSpPr/>
          <p:nvPr/>
        </p:nvSpPr>
        <p:spPr>
          <a:xfrm>
            <a:off x="6368058" y="1895240"/>
            <a:ext cx="171810" cy="95450"/>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r" defTabSz="889000">
              <a:lnSpc>
                <a:spcPct val="90000"/>
              </a:lnSpc>
              <a:spcBef>
                <a:spcPct val="0"/>
              </a:spcBef>
              <a:spcAft>
                <a:spcPct val="35000"/>
              </a:spcAft>
            </a:pPr>
            <a:endParaRPr lang="en-US" sz="2000" kern="1200" dirty="0"/>
          </a:p>
        </p:txBody>
      </p:sp>
      <p:sp>
        <p:nvSpPr>
          <p:cNvPr id="67" name="Freeform 66"/>
          <p:cNvSpPr/>
          <p:nvPr/>
        </p:nvSpPr>
        <p:spPr>
          <a:xfrm>
            <a:off x="8052997" y="311925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68" name="Freeform 67"/>
          <p:cNvSpPr/>
          <p:nvPr/>
        </p:nvSpPr>
        <p:spPr>
          <a:xfrm>
            <a:off x="7978546" y="325428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69" name="Freeform 68"/>
          <p:cNvSpPr/>
          <p:nvPr/>
        </p:nvSpPr>
        <p:spPr>
          <a:xfrm>
            <a:off x="6763221" y="2030269"/>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a:p>
        </p:txBody>
      </p:sp>
      <p:sp>
        <p:nvSpPr>
          <p:cNvPr id="70" name="Freeform 69"/>
          <p:cNvSpPr/>
          <p:nvPr/>
        </p:nvSpPr>
        <p:spPr>
          <a:xfrm>
            <a:off x="7829071" y="325428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1" name="Freeform 70"/>
          <p:cNvSpPr/>
          <p:nvPr/>
        </p:nvSpPr>
        <p:spPr>
          <a:xfrm>
            <a:off x="1574925" y="165576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2" name="Freeform 71"/>
          <p:cNvSpPr/>
          <p:nvPr/>
        </p:nvSpPr>
        <p:spPr>
          <a:xfrm>
            <a:off x="1649949" y="179079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3" name="Freeform 72"/>
          <p:cNvSpPr/>
          <p:nvPr/>
        </p:nvSpPr>
        <p:spPr>
          <a:xfrm>
            <a:off x="1500474" y="179079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4" name="Freeform 73"/>
          <p:cNvSpPr/>
          <p:nvPr/>
        </p:nvSpPr>
        <p:spPr>
          <a:xfrm>
            <a:off x="4996280" y="125809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5" name="Freeform 74"/>
          <p:cNvSpPr/>
          <p:nvPr/>
        </p:nvSpPr>
        <p:spPr>
          <a:xfrm>
            <a:off x="4846805" y="125809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76" name="Freeform 75"/>
          <p:cNvSpPr/>
          <p:nvPr/>
        </p:nvSpPr>
        <p:spPr>
          <a:xfrm>
            <a:off x="4921256" y="139312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89" name="Freeform 88"/>
          <p:cNvSpPr/>
          <p:nvPr/>
        </p:nvSpPr>
        <p:spPr>
          <a:xfrm>
            <a:off x="8451825" y="157734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0" name="Freeform 89"/>
          <p:cNvSpPr/>
          <p:nvPr/>
        </p:nvSpPr>
        <p:spPr>
          <a:xfrm>
            <a:off x="8374720" y="144189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91" name="Freeform 90"/>
          <p:cNvSpPr/>
          <p:nvPr/>
        </p:nvSpPr>
        <p:spPr>
          <a:xfrm>
            <a:off x="8300269" y="157692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5" name="Freeform 94"/>
          <p:cNvSpPr/>
          <p:nvPr/>
        </p:nvSpPr>
        <p:spPr>
          <a:xfrm>
            <a:off x="1572127" y="2483780"/>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6" name="Freeform 95"/>
          <p:cNvSpPr/>
          <p:nvPr/>
        </p:nvSpPr>
        <p:spPr>
          <a:xfrm>
            <a:off x="1497103" y="2618810"/>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7" name="Freeform 96"/>
          <p:cNvSpPr/>
          <p:nvPr/>
        </p:nvSpPr>
        <p:spPr>
          <a:xfrm>
            <a:off x="1646578" y="2618810"/>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98" name="Freeform 97"/>
          <p:cNvSpPr/>
          <p:nvPr/>
        </p:nvSpPr>
        <p:spPr>
          <a:xfrm>
            <a:off x="1572127" y="2753840"/>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9" name="Freeform 98"/>
          <p:cNvSpPr/>
          <p:nvPr/>
        </p:nvSpPr>
        <p:spPr>
          <a:xfrm>
            <a:off x="7152400" y="165705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0" name="Freeform 99"/>
          <p:cNvSpPr/>
          <p:nvPr/>
        </p:nvSpPr>
        <p:spPr>
          <a:xfrm>
            <a:off x="7002925" y="165705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1" name="Freeform 100"/>
          <p:cNvSpPr/>
          <p:nvPr/>
        </p:nvSpPr>
        <p:spPr>
          <a:xfrm>
            <a:off x="7077376" y="179208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2" name="Freeform 101"/>
          <p:cNvSpPr/>
          <p:nvPr/>
        </p:nvSpPr>
        <p:spPr>
          <a:xfrm>
            <a:off x="7152400" y="192711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3" name="Freeform 102"/>
          <p:cNvSpPr/>
          <p:nvPr/>
        </p:nvSpPr>
        <p:spPr>
          <a:xfrm>
            <a:off x="7002925" y="192711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4" name="Freeform 103"/>
          <p:cNvSpPr/>
          <p:nvPr/>
        </p:nvSpPr>
        <p:spPr>
          <a:xfrm>
            <a:off x="5174174" y="245343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5" name="Freeform 104"/>
          <p:cNvSpPr/>
          <p:nvPr/>
        </p:nvSpPr>
        <p:spPr>
          <a:xfrm>
            <a:off x="5323649" y="245343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6" name="Freeform 105"/>
          <p:cNvSpPr/>
          <p:nvPr/>
        </p:nvSpPr>
        <p:spPr>
          <a:xfrm>
            <a:off x="5249198" y="258846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07" name="Freeform 106"/>
          <p:cNvSpPr/>
          <p:nvPr/>
        </p:nvSpPr>
        <p:spPr>
          <a:xfrm>
            <a:off x="5099723" y="258846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8" name="TextBox 107"/>
          <p:cNvSpPr txBox="1"/>
          <p:nvPr/>
        </p:nvSpPr>
        <p:spPr>
          <a:xfrm rot="5400000">
            <a:off x="10428010" y="1847253"/>
            <a:ext cx="2186264" cy="923330"/>
          </a:xfrm>
          <a:prstGeom prst="rect">
            <a:avLst/>
          </a:prstGeom>
          <a:solidFill>
            <a:schemeClr val="accent1"/>
          </a:solidFill>
        </p:spPr>
        <p:txBody>
          <a:bodyPr wrap="square" rtlCol="0">
            <a:spAutoFit/>
          </a:bodyPr>
          <a:lstStyle/>
          <a:p>
            <a:pPr algn="ctr"/>
            <a:r>
              <a:rPr lang="en-US" b="1" dirty="0">
                <a:solidFill>
                  <a:schemeClr val="bg1"/>
                </a:solidFill>
              </a:rPr>
              <a:t>Do services and apps interact appropriately?</a:t>
            </a:r>
          </a:p>
        </p:txBody>
      </p:sp>
      <p:sp>
        <p:nvSpPr>
          <p:cNvPr id="109" name="TextBox 108"/>
          <p:cNvSpPr txBox="1"/>
          <p:nvPr/>
        </p:nvSpPr>
        <p:spPr>
          <a:xfrm rot="5400000">
            <a:off x="10577852" y="4869515"/>
            <a:ext cx="1886579" cy="923330"/>
          </a:xfrm>
          <a:prstGeom prst="rect">
            <a:avLst/>
          </a:prstGeom>
          <a:solidFill>
            <a:schemeClr val="accent1"/>
          </a:solidFill>
        </p:spPr>
        <p:txBody>
          <a:bodyPr wrap="square" rtlCol="0">
            <a:spAutoFit/>
          </a:bodyPr>
          <a:lstStyle/>
          <a:p>
            <a:pPr algn="ctr"/>
            <a:r>
              <a:rPr lang="en-US" b="1" dirty="0">
                <a:solidFill>
                  <a:schemeClr val="bg1"/>
                </a:solidFill>
              </a:rPr>
              <a:t>Can I migrate smoothly and quickly?</a:t>
            </a:r>
          </a:p>
        </p:txBody>
      </p:sp>
      <p:grpSp>
        <p:nvGrpSpPr>
          <p:cNvPr id="19" name="Group 18"/>
          <p:cNvGrpSpPr/>
          <p:nvPr/>
        </p:nvGrpSpPr>
        <p:grpSpPr>
          <a:xfrm>
            <a:off x="5134683" y="3360056"/>
            <a:ext cx="1511642" cy="1511642"/>
            <a:chOff x="5104426" y="2860581"/>
            <a:chExt cx="1511642" cy="1511642"/>
          </a:xfrm>
        </p:grpSpPr>
        <p:cxnSp>
          <p:nvCxnSpPr>
            <p:cNvPr id="17" name="Straight Arrow Connector 16"/>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114" name="Straight Arrow Connector 113"/>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1888518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Results in N X N compatibility nightmare</a:t>
            </a:r>
          </a:p>
        </p:txBody>
      </p:sp>
      <p:graphicFrame>
        <p:nvGraphicFramePr>
          <p:cNvPr id="4" name="Group 1"/>
          <p:cNvGraphicFramePr>
            <a:graphicFrameLocks noGrp="1"/>
          </p:cNvGraphicFramePr>
          <p:nvPr>
            <p:extLst/>
          </p:nvPr>
        </p:nvGraphicFramePr>
        <p:xfrm>
          <a:off x="1771646" y="1247775"/>
          <a:ext cx="7791462" cy="4586778"/>
        </p:xfrm>
        <a:graphic>
          <a:graphicData uri="http://schemas.openxmlformats.org/drawingml/2006/table">
            <a:tbl>
              <a:tblPr/>
              <a:tblGrid>
                <a:gridCol w="1731436">
                  <a:extLst>
                    <a:ext uri="{9D8B030D-6E8A-4147-A177-3AD203B41FA5}">
                      <a16:colId xmlns:a16="http://schemas.microsoft.com/office/drawing/2014/main" val="20000"/>
                    </a:ext>
                  </a:extLst>
                </a:gridCol>
                <a:gridCol w="865718">
                  <a:extLst>
                    <a:ext uri="{9D8B030D-6E8A-4147-A177-3AD203B41FA5}">
                      <a16:colId xmlns:a16="http://schemas.microsoft.com/office/drawing/2014/main" val="20001"/>
                    </a:ext>
                  </a:extLst>
                </a:gridCol>
                <a:gridCol w="865718">
                  <a:extLst>
                    <a:ext uri="{9D8B030D-6E8A-4147-A177-3AD203B41FA5}">
                      <a16:colId xmlns:a16="http://schemas.microsoft.com/office/drawing/2014/main" val="20002"/>
                    </a:ext>
                  </a:extLst>
                </a:gridCol>
                <a:gridCol w="865718">
                  <a:extLst>
                    <a:ext uri="{9D8B030D-6E8A-4147-A177-3AD203B41FA5}">
                      <a16:colId xmlns:a16="http://schemas.microsoft.com/office/drawing/2014/main" val="20003"/>
                    </a:ext>
                  </a:extLst>
                </a:gridCol>
                <a:gridCol w="865718">
                  <a:extLst>
                    <a:ext uri="{9D8B030D-6E8A-4147-A177-3AD203B41FA5}">
                      <a16:colId xmlns:a16="http://schemas.microsoft.com/office/drawing/2014/main" val="20004"/>
                    </a:ext>
                  </a:extLst>
                </a:gridCol>
                <a:gridCol w="865718">
                  <a:extLst>
                    <a:ext uri="{9D8B030D-6E8A-4147-A177-3AD203B41FA5}">
                      <a16:colId xmlns:a16="http://schemas.microsoft.com/office/drawing/2014/main" val="20005"/>
                    </a:ext>
                  </a:extLst>
                </a:gridCol>
                <a:gridCol w="865718">
                  <a:extLst>
                    <a:ext uri="{9D8B030D-6E8A-4147-A177-3AD203B41FA5}">
                      <a16:colId xmlns:a16="http://schemas.microsoft.com/office/drawing/2014/main" val="20006"/>
                    </a:ext>
                  </a:extLst>
                </a:gridCol>
                <a:gridCol w="865718">
                  <a:extLst>
                    <a:ext uri="{9D8B030D-6E8A-4147-A177-3AD203B41FA5}">
                      <a16:colId xmlns:a16="http://schemas.microsoft.com/office/drawing/2014/main" val="20007"/>
                    </a:ext>
                  </a:extLst>
                </a:gridCol>
              </a:tblGrid>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Static website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Web frontend </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Background workers</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User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Analytics DB</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Queue</a:t>
                      </a:r>
                    </a:p>
                  </a:txBody>
                  <a:tcPr marL="17591" marR="17591" marT="17591" marB="17591"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endPar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552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7591" marR="17591" marT="17591" marB="17591"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Development VM</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QA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Single Prod Server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Onsite Cluster</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Public Cloud</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Contributor’s laptop</a:t>
                      </a:r>
                    </a:p>
                  </a:txBody>
                  <a:tcPr marL="17591" marR="17591" marT="17591" marB="1759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rPr>
                        <a:t>Customer Servers</a:t>
                      </a:r>
                    </a:p>
                  </a:txBody>
                  <a:tcPr marL="17591" marR="17591" marT="17591" marB="17591"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chemeClr val="accent1"/>
                    </a:solidFill>
                  </a:tcPr>
                </a:tc>
                <a:extLst>
                  <a:ext uri="{0D108BD9-81ED-4DB2-BD59-A6C34878D82A}">
                    <a16:rowId xmlns:a16="http://schemas.microsoft.com/office/drawing/2014/main" val="10006"/>
                  </a:ext>
                </a:extLst>
              </a:tr>
            </a:tbl>
          </a:graphicData>
        </a:graphic>
      </p:graphicFrame>
      <p:sp>
        <p:nvSpPr>
          <p:cNvPr id="5" name="Freeform 4"/>
          <p:cNvSpPr/>
          <p:nvPr/>
        </p:nvSpPr>
        <p:spPr>
          <a:xfrm>
            <a:off x="1454748" y="139899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6" name="Freeform 5"/>
          <p:cNvSpPr/>
          <p:nvPr/>
        </p:nvSpPr>
        <p:spPr>
          <a:xfrm>
            <a:off x="1529772" y="153402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7" name="Freeform 6"/>
          <p:cNvSpPr/>
          <p:nvPr/>
        </p:nvSpPr>
        <p:spPr>
          <a:xfrm>
            <a:off x="1380297" y="153402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8" name="Freeform 7"/>
          <p:cNvSpPr/>
          <p:nvPr/>
        </p:nvSpPr>
        <p:spPr>
          <a:xfrm>
            <a:off x="1396390"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9" name="Freeform 8"/>
          <p:cNvSpPr/>
          <p:nvPr/>
        </p:nvSpPr>
        <p:spPr>
          <a:xfrm>
            <a:off x="1545865" y="211884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0" name="Freeform 9"/>
          <p:cNvSpPr/>
          <p:nvPr/>
        </p:nvSpPr>
        <p:spPr>
          <a:xfrm>
            <a:off x="1471414" y="22538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1" name="Freeform 10"/>
          <p:cNvSpPr/>
          <p:nvPr/>
        </p:nvSpPr>
        <p:spPr>
          <a:xfrm>
            <a:off x="1321939" y="225387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2" name="Freeform 11"/>
          <p:cNvSpPr/>
          <p:nvPr/>
        </p:nvSpPr>
        <p:spPr>
          <a:xfrm>
            <a:off x="1403312" y="266475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3" name="Freeform 12"/>
          <p:cNvSpPr/>
          <p:nvPr/>
        </p:nvSpPr>
        <p:spPr>
          <a:xfrm>
            <a:off x="1328288"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4" name="Freeform 13"/>
          <p:cNvSpPr/>
          <p:nvPr/>
        </p:nvSpPr>
        <p:spPr>
          <a:xfrm>
            <a:off x="1477763" y="279978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5" name="Freeform 14"/>
          <p:cNvSpPr/>
          <p:nvPr/>
        </p:nvSpPr>
        <p:spPr>
          <a:xfrm>
            <a:off x="1403312" y="293481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6" name="Freeform 15"/>
          <p:cNvSpPr/>
          <p:nvPr/>
        </p:nvSpPr>
        <p:spPr>
          <a:xfrm>
            <a:off x="1500592" y="462974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7" name="Freeform 16"/>
          <p:cNvSpPr/>
          <p:nvPr/>
        </p:nvSpPr>
        <p:spPr>
          <a:xfrm>
            <a:off x="1351117" y="462974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18" name="Freeform 17"/>
          <p:cNvSpPr/>
          <p:nvPr/>
        </p:nvSpPr>
        <p:spPr>
          <a:xfrm>
            <a:off x="1425568" y="476477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19" name="Freeform 18"/>
          <p:cNvSpPr/>
          <p:nvPr/>
        </p:nvSpPr>
        <p:spPr>
          <a:xfrm>
            <a:off x="1500592" y="489980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0" name="Freeform 19"/>
          <p:cNvSpPr/>
          <p:nvPr/>
        </p:nvSpPr>
        <p:spPr>
          <a:xfrm>
            <a:off x="1351117" y="489980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1" name="Freeform 20"/>
          <p:cNvSpPr/>
          <p:nvPr/>
        </p:nvSpPr>
        <p:spPr>
          <a:xfrm>
            <a:off x="1393588" y="396827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2" name="Freeform 21"/>
          <p:cNvSpPr/>
          <p:nvPr/>
        </p:nvSpPr>
        <p:spPr>
          <a:xfrm>
            <a:off x="1468039" y="410330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3" name="Freeform 22"/>
          <p:cNvSpPr/>
          <p:nvPr/>
        </p:nvSpPr>
        <p:spPr>
          <a:xfrm>
            <a:off x="1393588" y="4238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0453" tIns="155177" rIns="140454" bIns="155178"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4" name="Freeform 23"/>
          <p:cNvSpPr/>
          <p:nvPr/>
        </p:nvSpPr>
        <p:spPr>
          <a:xfrm>
            <a:off x="1490869" y="3394331"/>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453" tIns="155177" rIns="140454" bIns="155177" numCol="1" spcCol="1270" anchor="ctr" anchorCtr="0">
            <a:noAutofit/>
          </a:bodyPr>
          <a:lstStyle/>
          <a:p>
            <a:pPr lvl="0" algn="ctr" defTabSz="488950">
              <a:lnSpc>
                <a:spcPct val="90000"/>
              </a:lnSpc>
              <a:spcBef>
                <a:spcPct val="0"/>
              </a:spcBef>
              <a:spcAft>
                <a:spcPct val="35000"/>
              </a:spcAft>
            </a:pPr>
            <a:endParaRPr lang="en-US" sz="1100" kern="1200" dirty="0"/>
          </a:p>
        </p:txBody>
      </p:sp>
      <p:sp>
        <p:nvSpPr>
          <p:cNvPr id="25" name="Freeform 24"/>
          <p:cNvSpPr/>
          <p:nvPr/>
        </p:nvSpPr>
        <p:spPr>
          <a:xfrm>
            <a:off x="1341394" y="339433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543" tIns="113267" rIns="98543" bIns="113267" numCol="1" spcCol="1270" anchor="ctr" anchorCtr="0">
            <a:noAutofit/>
          </a:bodyPr>
          <a:lstStyle/>
          <a:p>
            <a:pPr lvl="0" algn="ctr" defTabSz="1555750">
              <a:lnSpc>
                <a:spcPct val="90000"/>
              </a:lnSpc>
              <a:spcBef>
                <a:spcPct val="0"/>
              </a:spcBef>
              <a:spcAft>
                <a:spcPct val="35000"/>
              </a:spcAft>
            </a:pPr>
            <a:endParaRPr lang="en-US" sz="3500" kern="1200"/>
          </a:p>
        </p:txBody>
      </p:sp>
      <p:sp>
        <p:nvSpPr>
          <p:cNvPr id="26" name="Freeform 25"/>
          <p:cNvSpPr/>
          <p:nvPr/>
        </p:nvSpPr>
        <p:spPr>
          <a:xfrm>
            <a:off x="1415845" y="3529361"/>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0453" tIns="155177" rIns="140453" bIns="155177" numCol="1" spcCol="1270" anchor="ctr" anchorCtr="0">
            <a:noAutofit/>
          </a:bodyPr>
          <a:lstStyle/>
          <a:p>
            <a:pPr lvl="0" algn="ctr" defTabSz="488950">
              <a:lnSpc>
                <a:spcPct val="90000"/>
              </a:lnSpc>
              <a:spcBef>
                <a:spcPct val="0"/>
              </a:spcBef>
              <a:spcAft>
                <a:spcPct val="35000"/>
              </a:spcAft>
            </a:pPr>
            <a:endParaRPr lang="en-US" sz="1100" kern="1200" dirty="0"/>
          </a:p>
        </p:txBody>
      </p:sp>
      <p:pic>
        <p:nvPicPr>
          <p:cNvPr id="27" name="Picture 1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12889" y="5981889"/>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8"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27756" y="5883348"/>
            <a:ext cx="697515" cy="4482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29" name="Picture 28"/>
          <p:cNvPicPr>
            <a:picLocks noChangeAspect="1"/>
          </p:cNvPicPr>
          <p:nvPr/>
        </p:nvPicPr>
        <p:blipFill>
          <a:blip r:embed="rId4" cstate="print"/>
          <a:stretch>
            <a:fillRect/>
          </a:stretch>
        </p:blipFill>
        <p:spPr>
          <a:xfrm>
            <a:off x="4564908" y="5892873"/>
            <a:ext cx="479135" cy="649674"/>
          </a:xfrm>
          <a:prstGeom prst="rect">
            <a:avLst/>
          </a:prstGeom>
        </p:spPr>
      </p:pic>
      <p:pic>
        <p:nvPicPr>
          <p:cNvPr id="30" name="Picture 29"/>
          <p:cNvPicPr>
            <a:picLocks noChangeAspect="1"/>
          </p:cNvPicPr>
          <p:nvPr/>
        </p:nvPicPr>
        <p:blipFill>
          <a:blip r:embed="rId5" cstate="print"/>
          <a:stretch>
            <a:fillRect/>
          </a:stretch>
        </p:blipFill>
        <p:spPr>
          <a:xfrm>
            <a:off x="6249808" y="5921448"/>
            <a:ext cx="596983" cy="820634"/>
          </a:xfrm>
          <a:prstGeom prst="rect">
            <a:avLst/>
          </a:prstGeom>
        </p:spPr>
      </p:pic>
      <p:pic>
        <p:nvPicPr>
          <p:cNvPr id="31" name="Picture 2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04653" y="6061100"/>
            <a:ext cx="841760" cy="507037"/>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32" name="Picture 31"/>
          <p:cNvPicPr>
            <a:picLocks noChangeAspect="1"/>
          </p:cNvPicPr>
          <p:nvPr/>
        </p:nvPicPr>
        <p:blipFill>
          <a:blip r:embed="rId7" cstate="print"/>
          <a:stretch>
            <a:fillRect/>
          </a:stretch>
        </p:blipFill>
        <p:spPr>
          <a:xfrm>
            <a:off x="8033506" y="6108725"/>
            <a:ext cx="559882" cy="445832"/>
          </a:xfrm>
          <a:prstGeom prst="rect">
            <a:avLst/>
          </a:prstGeom>
        </p:spPr>
      </p:pic>
      <p:pic>
        <p:nvPicPr>
          <p:cNvPr id="33" name="Picture 32"/>
          <p:cNvPicPr>
            <a:picLocks noChangeAspect="1"/>
          </p:cNvPicPr>
          <p:nvPr/>
        </p:nvPicPr>
        <p:blipFill>
          <a:blip r:embed="rId4" cstate="print"/>
          <a:stretch>
            <a:fillRect/>
          </a:stretch>
        </p:blipFill>
        <p:spPr>
          <a:xfrm>
            <a:off x="8825826" y="5966590"/>
            <a:ext cx="479135" cy="649674"/>
          </a:xfrm>
          <a:prstGeom prst="rect">
            <a:avLst/>
          </a:prstGeom>
        </p:spPr>
      </p:pic>
      <p:pic>
        <p:nvPicPr>
          <p:cNvPr id="34" name="Picture 33"/>
          <p:cNvPicPr>
            <a:picLocks noChangeAspect="1"/>
          </p:cNvPicPr>
          <p:nvPr/>
        </p:nvPicPr>
        <p:blipFill>
          <a:blip r:embed="rId4" cstate="print"/>
          <a:stretch>
            <a:fillRect/>
          </a:stretch>
        </p:blipFill>
        <p:spPr>
          <a:xfrm>
            <a:off x="8939315" y="5966590"/>
            <a:ext cx="479135" cy="649674"/>
          </a:xfrm>
          <a:prstGeom prst="rect">
            <a:avLst/>
          </a:prstGeom>
        </p:spPr>
      </p:pic>
      <p:pic>
        <p:nvPicPr>
          <p:cNvPr id="35" name="Picture 34"/>
          <p:cNvPicPr>
            <a:picLocks noChangeAspect="1"/>
          </p:cNvPicPr>
          <p:nvPr/>
        </p:nvPicPr>
        <p:blipFill>
          <a:blip r:embed="rId4" cstate="print"/>
          <a:stretch>
            <a:fillRect/>
          </a:stretch>
        </p:blipFill>
        <p:spPr>
          <a:xfrm>
            <a:off x="9065393" y="5971470"/>
            <a:ext cx="479135" cy="649674"/>
          </a:xfrm>
          <a:prstGeom prst="rect">
            <a:avLst/>
          </a:prstGeom>
        </p:spPr>
      </p:pic>
      <p:graphicFrame>
        <p:nvGraphicFramePr>
          <p:cNvPr id="50" name="Table 49"/>
          <p:cNvGraphicFramePr>
            <a:graphicFrameLocks noGrp="1"/>
          </p:cNvGraphicFramePr>
          <p:nvPr/>
        </p:nvGraphicFramePr>
        <p:xfrm>
          <a:off x="3519484" y="1243541"/>
          <a:ext cx="6034091" cy="3931524"/>
        </p:xfrm>
        <a:graphic>
          <a:graphicData uri="http://schemas.openxmlformats.org/drawingml/2006/table">
            <a:tbl>
              <a:tblPr/>
              <a:tblGrid>
                <a:gridCol w="862013">
                  <a:extLst>
                    <a:ext uri="{9D8B030D-6E8A-4147-A177-3AD203B41FA5}">
                      <a16:colId xmlns:a16="http://schemas.microsoft.com/office/drawing/2014/main" val="20000"/>
                    </a:ext>
                  </a:extLst>
                </a:gridCol>
                <a:gridCol w="862013">
                  <a:extLst>
                    <a:ext uri="{9D8B030D-6E8A-4147-A177-3AD203B41FA5}">
                      <a16:colId xmlns:a16="http://schemas.microsoft.com/office/drawing/2014/main" val="20001"/>
                    </a:ext>
                  </a:extLst>
                </a:gridCol>
                <a:gridCol w="862013">
                  <a:extLst>
                    <a:ext uri="{9D8B030D-6E8A-4147-A177-3AD203B41FA5}">
                      <a16:colId xmlns:a16="http://schemas.microsoft.com/office/drawing/2014/main" val="20002"/>
                    </a:ext>
                  </a:extLst>
                </a:gridCol>
                <a:gridCol w="862013">
                  <a:extLst>
                    <a:ext uri="{9D8B030D-6E8A-4147-A177-3AD203B41FA5}">
                      <a16:colId xmlns:a16="http://schemas.microsoft.com/office/drawing/2014/main" val="20003"/>
                    </a:ext>
                  </a:extLst>
                </a:gridCol>
                <a:gridCol w="862013">
                  <a:extLst>
                    <a:ext uri="{9D8B030D-6E8A-4147-A177-3AD203B41FA5}">
                      <a16:colId xmlns:a16="http://schemas.microsoft.com/office/drawing/2014/main" val="20004"/>
                    </a:ext>
                  </a:extLst>
                </a:gridCol>
                <a:gridCol w="862013">
                  <a:extLst>
                    <a:ext uri="{9D8B030D-6E8A-4147-A177-3AD203B41FA5}">
                      <a16:colId xmlns:a16="http://schemas.microsoft.com/office/drawing/2014/main" val="20005"/>
                    </a:ext>
                  </a:extLst>
                </a:gridCol>
                <a:gridCol w="862013">
                  <a:extLst>
                    <a:ext uri="{9D8B030D-6E8A-4147-A177-3AD203B41FA5}">
                      <a16:colId xmlns:a16="http://schemas.microsoft.com/office/drawing/2014/main" val="20006"/>
                    </a:ext>
                  </a:extLst>
                </a:gridCol>
              </a:tblGrid>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cap="flat">
                      <a:noFill/>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cap="flat">
                      <a:noFill/>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55254">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254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6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7591" marR="17591" marT="17591" marB="17591" anchor="ctr" horzOverflow="overflow">
                    <a:lnL w="12700" cap="flat" cmpd="sng" algn="ctr">
                      <a:noFill/>
                      <a:prstDash val="solid"/>
                      <a:round/>
                      <a:headEnd type="none" w="med" len="med"/>
                      <a:tailEnd type="none" w="med" len="med"/>
                    </a:lnL>
                    <a:lnR cap="flat">
                      <a:noFill/>
                    </a:lnR>
                    <a:lnT w="12700" cap="flat" cmpd="sng" algn="ctr">
                      <a:noFill/>
                      <a:prstDash val="solid"/>
                      <a:round/>
                      <a:headEnd type="none" w="med" len="med"/>
                      <a:tailEnd type="none" w="med" len="med"/>
                    </a:lnT>
                    <a:lnB w="254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101802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0" y="3152775"/>
            <a:ext cx="12192000" cy="1885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8" name="TextBox 37"/>
          <p:cNvSpPr txBox="1"/>
          <p:nvPr/>
        </p:nvSpPr>
        <p:spPr>
          <a:xfrm>
            <a:off x="628650" y="3562350"/>
            <a:ext cx="7334250" cy="1015663"/>
          </a:xfrm>
          <a:prstGeom prst="rect">
            <a:avLst/>
          </a:prstGeom>
          <a:noFill/>
        </p:spPr>
        <p:txBody>
          <a:bodyPr wrap="square" rtlCol="0">
            <a:spAutoFit/>
          </a:bodyPr>
          <a:lstStyle/>
          <a:p>
            <a:r>
              <a:rPr lang="en-US" sz="6000" dirty="0">
                <a:solidFill>
                  <a:schemeClr val="bg1"/>
                </a:solidFill>
                <a:latin typeface="Cabin" pitchFamily="34" charset="0"/>
              </a:rPr>
              <a:t>A useful analogy…</a:t>
            </a:r>
            <a:endParaRPr lang="en-US" sz="6000" dirty="0">
              <a:latin typeface="Cabin" pitchFamily="34" charset="0"/>
            </a:endParaRPr>
          </a:p>
        </p:txBody>
      </p:sp>
      <p:sp>
        <p:nvSpPr>
          <p:cNvPr id="39" name="Rectangle 38"/>
          <p:cNvSpPr/>
          <p:nvPr/>
        </p:nvSpPr>
        <p:spPr>
          <a:xfrm>
            <a:off x="0" y="0"/>
            <a:ext cx="12192000" cy="1724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3084005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9865" y="1479435"/>
            <a:ext cx="791269" cy="78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0575" y="1859522"/>
            <a:ext cx="1444767" cy="1194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6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73065" y="1129932"/>
            <a:ext cx="1317359" cy="1467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43196" y="1081320"/>
            <a:ext cx="1633744" cy="108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54250" y="2282486"/>
            <a:ext cx="1584975" cy="101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2"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00109" y="1237584"/>
            <a:ext cx="1316749" cy="1010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9703" name="Line 7"/>
          <p:cNvSpPr>
            <a:spLocks noChangeShapeType="1"/>
          </p:cNvSpPr>
          <p:nvPr/>
        </p:nvSpPr>
        <p:spPr bwMode="auto">
          <a:xfrm>
            <a:off x="724436" y="3593148"/>
            <a:ext cx="9995373" cy="0"/>
          </a:xfrm>
          <a:prstGeom prst="line">
            <a:avLst/>
          </a:prstGeom>
          <a:noFill/>
          <a:ln w="635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900"/>
          </a:p>
        </p:txBody>
      </p:sp>
      <p:pic>
        <p:nvPicPr>
          <p:cNvPr id="29704"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87215" y="5544143"/>
            <a:ext cx="838818" cy="834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5"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94890" y="4158118"/>
            <a:ext cx="1346010" cy="85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6"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81873" y="5035493"/>
            <a:ext cx="1234452" cy="129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7" name="Picture 1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781175" y="4298962"/>
            <a:ext cx="1346010" cy="73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8" name="Picture 1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698416" y="4048600"/>
            <a:ext cx="832113" cy="95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9" name="Picture 1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028836" y="4453929"/>
            <a:ext cx="1263104" cy="101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10" name="Picture 1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165350" y="5611694"/>
            <a:ext cx="1648375" cy="96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 name="Picture 1"/>
          <p:cNvPicPr>
            <a:picLocks noChangeAspect="1"/>
          </p:cNvPicPr>
          <p:nvPr/>
        </p:nvPicPr>
        <p:blipFill>
          <a:blip r:embed="rId15" cstate="print"/>
          <a:stretch>
            <a:fillRect/>
          </a:stretch>
        </p:blipFill>
        <p:spPr>
          <a:xfrm>
            <a:off x="7095332" y="2152487"/>
            <a:ext cx="1276514" cy="1276514"/>
          </a:xfrm>
          <a:prstGeom prst="rect">
            <a:avLst/>
          </a:prstGeom>
        </p:spPr>
      </p:pic>
      <p:sp>
        <p:nvSpPr>
          <p:cNvPr id="17" name="TextBox 16"/>
          <p:cNvSpPr txBox="1"/>
          <p:nvPr/>
        </p:nvSpPr>
        <p:spPr>
          <a:xfrm rot="16200000">
            <a:off x="-701659" y="1913925"/>
            <a:ext cx="2657140" cy="369332"/>
          </a:xfrm>
          <a:prstGeom prst="rect">
            <a:avLst/>
          </a:prstGeom>
          <a:solidFill>
            <a:schemeClr val="accent1"/>
          </a:solidFill>
        </p:spPr>
        <p:txBody>
          <a:bodyPr wrap="square" rtlCol="0">
            <a:spAutoFit/>
          </a:bodyPr>
          <a:lstStyle/>
          <a:p>
            <a:pPr algn="ctr"/>
            <a:r>
              <a:rPr lang="en-US" b="1" dirty="0">
                <a:solidFill>
                  <a:schemeClr val="bg1"/>
                </a:solidFill>
              </a:rPr>
              <a:t>Multiplicity of Goods</a:t>
            </a:r>
          </a:p>
        </p:txBody>
      </p:sp>
      <p:sp>
        <p:nvSpPr>
          <p:cNvPr id="18" name="TextBox 17"/>
          <p:cNvSpPr txBox="1"/>
          <p:nvPr/>
        </p:nvSpPr>
        <p:spPr>
          <a:xfrm rot="16200000">
            <a:off x="-598659" y="4685180"/>
            <a:ext cx="2463698" cy="923330"/>
          </a:xfrm>
          <a:prstGeom prst="rect">
            <a:avLst/>
          </a:prstGeom>
          <a:solidFill>
            <a:schemeClr val="accent1"/>
          </a:solidFill>
        </p:spPr>
        <p:txBody>
          <a:bodyPr wrap="square" rtlCol="0">
            <a:spAutoFit/>
          </a:bodyPr>
          <a:lstStyle/>
          <a:p>
            <a:pPr algn="ctr"/>
            <a:r>
              <a:rPr lang="en-US" b="1" dirty="0">
                <a:solidFill>
                  <a:schemeClr val="bg1"/>
                </a:solidFill>
              </a:rPr>
              <a:t>Multiplicity of methods for transporting/storing</a:t>
            </a:r>
          </a:p>
        </p:txBody>
      </p:sp>
      <p:sp>
        <p:nvSpPr>
          <p:cNvPr id="19" name="TextBox 18"/>
          <p:cNvSpPr txBox="1"/>
          <p:nvPr/>
        </p:nvSpPr>
        <p:spPr>
          <a:xfrm rot="5400000">
            <a:off x="10069021" y="1549791"/>
            <a:ext cx="2447042" cy="1200329"/>
          </a:xfrm>
          <a:prstGeom prst="rect">
            <a:avLst/>
          </a:prstGeom>
          <a:solidFill>
            <a:schemeClr val="accent1"/>
          </a:solidFill>
        </p:spPr>
        <p:txBody>
          <a:bodyPr wrap="square" rtlCol="0">
            <a:spAutoFit/>
          </a:bodyPr>
          <a:lstStyle/>
          <a:p>
            <a:pPr algn="ctr"/>
            <a:r>
              <a:rPr lang="en-US" b="1" dirty="0">
                <a:solidFill>
                  <a:schemeClr val="bg1"/>
                </a:solidFill>
              </a:rPr>
              <a:t>Do I worry about how goods interact (e.g. coffee beans next to spices)</a:t>
            </a:r>
          </a:p>
        </p:txBody>
      </p:sp>
      <p:sp>
        <p:nvSpPr>
          <p:cNvPr id="22" name="TextBox 21"/>
          <p:cNvSpPr txBox="1"/>
          <p:nvPr/>
        </p:nvSpPr>
        <p:spPr>
          <a:xfrm rot="5400000">
            <a:off x="10047634" y="4395951"/>
            <a:ext cx="2544676" cy="1200329"/>
          </a:xfrm>
          <a:prstGeom prst="rect">
            <a:avLst/>
          </a:prstGeom>
          <a:solidFill>
            <a:schemeClr val="accent1"/>
          </a:solidFill>
        </p:spPr>
        <p:txBody>
          <a:bodyPr wrap="square" rtlCol="0">
            <a:spAutoFit/>
          </a:bodyPr>
          <a:lstStyle/>
          <a:p>
            <a:pPr algn="ctr"/>
            <a:r>
              <a:rPr lang="en-US" b="1" dirty="0">
                <a:solidFill>
                  <a:schemeClr val="bg1"/>
                </a:solidFill>
              </a:rPr>
              <a:t>Can I transport quickly and smoothly</a:t>
            </a:r>
          </a:p>
          <a:p>
            <a:pPr algn="ctr"/>
            <a:r>
              <a:rPr lang="en-US" b="1" dirty="0">
                <a:solidFill>
                  <a:schemeClr val="bg1"/>
                </a:solidFill>
              </a:rPr>
              <a:t>(e.g. from boat to train to truck)</a:t>
            </a:r>
          </a:p>
        </p:txBody>
      </p:sp>
      <p:grpSp>
        <p:nvGrpSpPr>
          <p:cNvPr id="23" name="Group 22"/>
          <p:cNvGrpSpPr/>
          <p:nvPr/>
        </p:nvGrpSpPr>
        <p:grpSpPr>
          <a:xfrm>
            <a:off x="4843488" y="2856378"/>
            <a:ext cx="1511642" cy="1511642"/>
            <a:chOff x="5104426" y="2860581"/>
            <a:chExt cx="1511642" cy="1511642"/>
          </a:xfrm>
        </p:grpSpPr>
        <p:cxnSp>
          <p:nvCxnSpPr>
            <p:cNvPr id="24" name="Straight Arrow Connector 23"/>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rot="-2700000">
              <a:off x="5104426" y="3615142"/>
              <a:ext cx="1511642" cy="2519"/>
            </a:xfrm>
            <a:prstGeom prst="straightConnector1">
              <a:avLst/>
            </a:prstGeom>
            <a:ln w="69850">
              <a:headEnd type="triangle"/>
              <a:tailEnd type="triangle"/>
            </a:ln>
          </p:spPr>
          <p:style>
            <a:lnRef idx="3">
              <a:schemeClr val="dk1"/>
            </a:lnRef>
            <a:fillRef idx="0">
              <a:schemeClr val="dk1"/>
            </a:fillRef>
            <a:effectRef idx="2">
              <a:schemeClr val="dk1"/>
            </a:effectRef>
            <a:fontRef idx="minor">
              <a:schemeClr val="tx1"/>
            </a:fontRef>
          </p:style>
        </p:cxnSp>
      </p:grpSp>
      <p:sp>
        <p:nvSpPr>
          <p:cNvPr id="26" name="Title 1"/>
          <p:cNvSpPr>
            <a:spLocks noGrp="1"/>
          </p:cNvSpPr>
          <p:nvPr>
            <p:ph type="title"/>
          </p:nvPr>
        </p:nvSpPr>
        <p:spPr>
          <a:xfrm>
            <a:off x="251996" y="39410"/>
            <a:ext cx="11582400" cy="639891"/>
          </a:xfrm>
        </p:spPr>
        <p:txBody>
          <a:bodyPr>
            <a:normAutofit fontScale="90000"/>
          </a:bodyPr>
          <a:lstStyle/>
          <a:p>
            <a:r>
              <a:rPr lang="en-US" dirty="0"/>
              <a:t>Cargo Transportation Pre-1960</a:t>
            </a:r>
          </a:p>
        </p:txBody>
      </p:sp>
    </p:spTree>
    <p:extLst>
      <p:ext uri="{BB962C8B-B14F-4D97-AF65-F5344CB8AC3E}">
        <p14:creationId xmlns:p14="http://schemas.microsoft.com/office/powerpoint/2010/main" val="1875162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1" name="Group 1"/>
          <p:cNvGraphicFramePr>
            <a:graphicFrameLocks noGrp="1"/>
          </p:cNvGraphicFramePr>
          <p:nvPr>
            <p:extLst/>
          </p:nvPr>
        </p:nvGraphicFramePr>
        <p:xfrm>
          <a:off x="1119742" y="1500751"/>
          <a:ext cx="8881512" cy="4911669"/>
        </p:xfrm>
        <a:graphic>
          <a:graphicData uri="http://schemas.openxmlformats.org/drawingml/2006/table">
            <a:tbl>
              <a:tblPr/>
              <a:tblGrid>
                <a:gridCol w="1110189">
                  <a:extLst>
                    <a:ext uri="{9D8B030D-6E8A-4147-A177-3AD203B41FA5}">
                      <a16:colId xmlns:a16="http://schemas.microsoft.com/office/drawing/2014/main" val="20000"/>
                    </a:ext>
                  </a:extLst>
                </a:gridCol>
                <a:gridCol w="1110189">
                  <a:extLst>
                    <a:ext uri="{9D8B030D-6E8A-4147-A177-3AD203B41FA5}">
                      <a16:colId xmlns:a16="http://schemas.microsoft.com/office/drawing/2014/main" val="20001"/>
                    </a:ext>
                  </a:extLst>
                </a:gridCol>
                <a:gridCol w="1110189">
                  <a:extLst>
                    <a:ext uri="{9D8B030D-6E8A-4147-A177-3AD203B41FA5}">
                      <a16:colId xmlns:a16="http://schemas.microsoft.com/office/drawing/2014/main" val="20002"/>
                    </a:ext>
                  </a:extLst>
                </a:gridCol>
                <a:gridCol w="1110189">
                  <a:extLst>
                    <a:ext uri="{9D8B030D-6E8A-4147-A177-3AD203B41FA5}">
                      <a16:colId xmlns:a16="http://schemas.microsoft.com/office/drawing/2014/main" val="20003"/>
                    </a:ext>
                  </a:extLst>
                </a:gridCol>
                <a:gridCol w="1110189">
                  <a:extLst>
                    <a:ext uri="{9D8B030D-6E8A-4147-A177-3AD203B41FA5}">
                      <a16:colId xmlns:a16="http://schemas.microsoft.com/office/drawing/2014/main" val="20004"/>
                    </a:ext>
                  </a:extLst>
                </a:gridCol>
                <a:gridCol w="1110189">
                  <a:extLst>
                    <a:ext uri="{9D8B030D-6E8A-4147-A177-3AD203B41FA5}">
                      <a16:colId xmlns:a16="http://schemas.microsoft.com/office/drawing/2014/main" val="20005"/>
                    </a:ext>
                  </a:extLst>
                </a:gridCol>
                <a:gridCol w="1110189">
                  <a:extLst>
                    <a:ext uri="{9D8B030D-6E8A-4147-A177-3AD203B41FA5}">
                      <a16:colId xmlns:a16="http://schemas.microsoft.com/office/drawing/2014/main" val="20006"/>
                    </a:ext>
                  </a:extLst>
                </a:gridCol>
                <a:gridCol w="1110189">
                  <a:extLst>
                    <a:ext uri="{9D8B030D-6E8A-4147-A177-3AD203B41FA5}">
                      <a16:colId xmlns:a16="http://schemas.microsoft.com/office/drawing/2014/main" val="20007"/>
                    </a:ext>
                  </a:extLst>
                </a:gridCol>
              </a:tblGrid>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tabLst>
                          <a:tab pos="1282700" algn="l"/>
                        </a:tabLst>
                        <a:defRPr sz="4600">
                          <a:solidFill>
                            <a:schemeClr val="tx1"/>
                          </a:solidFill>
                          <a:latin typeface="Gill Sans" charset="0"/>
                          <a:ea typeface="ヒラギノ角ゴ ProN W3" charset="0"/>
                          <a:cs typeface="ヒラギノ角ゴ ProN W3" charset="0"/>
                          <a:sym typeface="Gill Sans" charset="0"/>
                        </a:defRPr>
                      </a:lvl1pPr>
                      <a:lvl2pPr>
                        <a:tabLst>
                          <a:tab pos="1282700" algn="l"/>
                        </a:tabLst>
                        <a:defRPr sz="4600">
                          <a:solidFill>
                            <a:schemeClr val="tx1"/>
                          </a:solidFill>
                          <a:latin typeface="Gill Sans" charset="0"/>
                          <a:ea typeface="ヒラギノ角ゴ ProN W3" charset="0"/>
                          <a:cs typeface="ヒラギノ角ゴ ProN W3" charset="0"/>
                          <a:sym typeface="Gill Sans" charset="0"/>
                        </a:defRPr>
                      </a:lvl2pPr>
                      <a:lvl3pPr>
                        <a:tabLst>
                          <a:tab pos="1282700" algn="l"/>
                        </a:tabLst>
                        <a:defRPr sz="4600">
                          <a:solidFill>
                            <a:schemeClr val="tx1"/>
                          </a:solidFill>
                          <a:latin typeface="Gill Sans" charset="0"/>
                          <a:ea typeface="ヒラギノ角ゴ ProN W3" charset="0"/>
                          <a:cs typeface="ヒラギノ角ゴ ProN W3" charset="0"/>
                          <a:sym typeface="Gill Sans" charset="0"/>
                        </a:defRPr>
                      </a:lvl3pPr>
                      <a:lvl4pPr>
                        <a:tabLst>
                          <a:tab pos="1282700" algn="l"/>
                        </a:tabLst>
                        <a:defRPr sz="4600">
                          <a:solidFill>
                            <a:schemeClr val="tx1"/>
                          </a:solidFill>
                          <a:latin typeface="Gill Sans" charset="0"/>
                          <a:ea typeface="ヒラギノ角ゴ ProN W3" charset="0"/>
                          <a:cs typeface="ヒラギノ角ゴ ProN W3" charset="0"/>
                          <a:sym typeface="Gill Sans" charset="0"/>
                        </a:defRPr>
                      </a:lvl4pPr>
                      <a:lvl5pPr>
                        <a:tabLst>
                          <a:tab pos="1282700" algn="l"/>
                        </a:tabLst>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tabLst>
                          <a:tab pos="1282700" algn="l"/>
                        </a:tabLs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tab pos="1282700" algn="l"/>
                        </a:tabLst>
                      </a:pPr>
                      <a:r>
                        <a:rPr kumimoji="0" lang="en-US" sz="17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t>
                      </a: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01667">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1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a:defRPr sz="4600">
                          <a:solidFill>
                            <a:schemeClr val="tx1"/>
                          </a:solidFill>
                          <a:latin typeface="Gill Sans" charset="0"/>
                          <a:ea typeface="ヒラギノ角ゴ ProN W3" charset="0"/>
                          <a:cs typeface="ヒラギノ角ゴ ProN W3" charset="0"/>
                          <a:sym typeface="Gill Sans" charset="0"/>
                        </a:defRPr>
                      </a:lvl1pPr>
                      <a:lvl2pPr>
                        <a:defRPr sz="4600">
                          <a:solidFill>
                            <a:schemeClr val="tx1"/>
                          </a:solidFill>
                          <a:latin typeface="Gill Sans" charset="0"/>
                          <a:ea typeface="ヒラギノ角ゴ ProN W3" charset="0"/>
                          <a:cs typeface="ヒラギノ角ゴ ProN W3" charset="0"/>
                          <a:sym typeface="Gill Sans" charset="0"/>
                        </a:defRPr>
                      </a:lvl2pPr>
                      <a:lvl3pPr>
                        <a:defRPr sz="4600">
                          <a:solidFill>
                            <a:schemeClr val="tx1"/>
                          </a:solidFill>
                          <a:latin typeface="Gill Sans" charset="0"/>
                          <a:ea typeface="ヒラギノ角ゴ ProN W3" charset="0"/>
                          <a:cs typeface="ヒラギノ角ゴ ProN W3" charset="0"/>
                          <a:sym typeface="Gill Sans" charset="0"/>
                        </a:defRPr>
                      </a:lvl3pPr>
                      <a:lvl4pPr>
                        <a:defRPr sz="4600">
                          <a:solidFill>
                            <a:schemeClr val="tx1"/>
                          </a:solidFill>
                          <a:latin typeface="Gill Sans" charset="0"/>
                          <a:ea typeface="ヒラギノ角ゴ ProN W3" charset="0"/>
                          <a:cs typeface="ヒラギノ角ゴ ProN W3" charset="0"/>
                          <a:sym typeface="Gill Sans" charset="0"/>
                        </a:defRPr>
                      </a:lvl4pPr>
                      <a:lvl5pPr>
                        <a:defRPr sz="4600">
                          <a:solidFill>
                            <a:schemeClr val="tx1"/>
                          </a:solidFill>
                          <a:latin typeface="Gill Sans" charset="0"/>
                          <a:ea typeface="ヒラギノ角ゴ ProN W3" charset="0"/>
                          <a:cs typeface="ヒラギノ角ゴ ProN W3" charset="0"/>
                          <a:sym typeface="Gill Sans" charset="0"/>
                        </a:defRPr>
                      </a:lvl5pPr>
                      <a:lvl6pPr marL="4572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6pPr>
                      <a:lvl7pPr marL="9144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7pPr>
                      <a:lvl8pPr marL="13716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8pPr>
                      <a:lvl9pPr marL="1828800" algn="ctr" fontAlgn="base">
                        <a:spcBef>
                          <a:spcPct val="0"/>
                        </a:spcBef>
                        <a:spcAft>
                          <a:spcPct val="0"/>
                        </a:spcAft>
                        <a:defRPr sz="4600">
                          <a:solidFill>
                            <a:schemeClr val="tx1"/>
                          </a:solidFill>
                          <a:latin typeface="Gill Sans" charset="0"/>
                          <a:ea typeface="ヒラギノ角ゴ ProN W3" charset="0"/>
                          <a:cs typeface="ヒラギノ角ゴ ProN W3" charset="0"/>
                          <a:sym typeface="Gill Sans"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18837" marR="18837" marT="18837" marB="18837"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6"/>
                  </a:ext>
                </a:extLst>
              </a:tr>
            </a:tbl>
          </a:graphicData>
        </a:graphic>
      </p:graphicFrame>
      <p:pic>
        <p:nvPicPr>
          <p:cNvPr id="30905" name="Picture 18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5176" y="2274484"/>
            <a:ext cx="557449" cy="550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6" name="Picture 18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6719" y="3655054"/>
            <a:ext cx="762887" cy="630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7" name="Picture 18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15176" y="4285496"/>
            <a:ext cx="543077" cy="605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8" name="Picture 18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73083" y="1524120"/>
            <a:ext cx="916523" cy="60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09" name="Picture 18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77272" y="3029841"/>
            <a:ext cx="861780" cy="55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1" name="Picture 19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17951" y="5834507"/>
            <a:ext cx="642215" cy="639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2" name="Picture 19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43276" y="5850930"/>
            <a:ext cx="789376" cy="503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3" name="Picture 19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18371" y="5802761"/>
            <a:ext cx="655165" cy="68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4" name="Picture 19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112981" y="5944584"/>
            <a:ext cx="765830" cy="419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5" name="Picture 19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14038" y="5799627"/>
            <a:ext cx="583938" cy="66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6" name="Picture 196"/>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705771" y="5825527"/>
            <a:ext cx="768185" cy="617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917" name="Picture 197"/>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455438" y="5850930"/>
            <a:ext cx="817041" cy="476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6" name="Picture 15"/>
          <p:cNvPicPr>
            <a:picLocks noChangeAspect="1"/>
          </p:cNvPicPr>
          <p:nvPr/>
        </p:nvPicPr>
        <p:blipFill>
          <a:blip r:embed="rId14" cstate="print"/>
          <a:stretch>
            <a:fillRect/>
          </a:stretch>
        </p:blipFill>
        <p:spPr>
          <a:xfrm>
            <a:off x="1353422" y="5040232"/>
            <a:ext cx="645018" cy="645018"/>
          </a:xfrm>
          <a:prstGeom prst="rect">
            <a:avLst/>
          </a:prstGeom>
        </p:spPr>
      </p:pic>
      <p:sp>
        <p:nvSpPr>
          <p:cNvPr id="17" name="Title 1"/>
          <p:cNvSpPr>
            <a:spLocks noGrp="1"/>
          </p:cNvSpPr>
          <p:nvPr>
            <p:ph type="title"/>
          </p:nvPr>
        </p:nvSpPr>
        <p:spPr/>
        <p:txBody>
          <a:bodyPr>
            <a:normAutofit fontScale="90000"/>
          </a:bodyPr>
          <a:lstStyle/>
          <a:p>
            <a:r>
              <a:rPr lang="en-US" dirty="0" err="1"/>
              <a:t>NxN</a:t>
            </a:r>
            <a:r>
              <a:rPr lang="en-US" dirty="0"/>
              <a:t> Matrix</a:t>
            </a:r>
          </a:p>
        </p:txBody>
      </p:sp>
    </p:spTree>
    <p:extLst>
      <p:ext uri="{BB962C8B-B14F-4D97-AF65-F5344CB8AC3E}">
        <p14:creationId xmlns:p14="http://schemas.microsoft.com/office/powerpoint/2010/main" val="1277221326"/>
      </p:ext>
    </p:extLst>
  </p:cSld>
  <p:clrMapOvr>
    <a:masterClrMapping/>
  </p:clrMapOvr>
</p:sld>
</file>

<file path=ppt/theme/theme1.xml><?xml version="1.0" encoding="utf-8"?>
<a:theme xmlns:a="http://schemas.openxmlformats.org/drawingml/2006/main" name="Docker 2016">
  <a:themeElements>
    <a:clrScheme name="Docker July 2016">
      <a:dk1>
        <a:srgbClr val="000000"/>
      </a:dk1>
      <a:lt1>
        <a:srgbClr val="FFFFFF"/>
      </a:lt1>
      <a:dk2>
        <a:srgbClr val="708491"/>
      </a:dk2>
      <a:lt2>
        <a:srgbClr val="E7E6E6"/>
      </a:lt2>
      <a:accent1>
        <a:srgbClr val="01445B"/>
      </a:accent1>
      <a:accent2>
        <a:srgbClr val="2194CA"/>
      </a:accent2>
      <a:accent3>
        <a:srgbClr val="2AB7EA"/>
      </a:accent3>
      <a:accent4>
        <a:srgbClr val="A1D6BC"/>
      </a:accent4>
      <a:accent5>
        <a:srgbClr val="FED600"/>
      </a:accent5>
      <a:accent6>
        <a:srgbClr val="44546A"/>
      </a:accent6>
      <a:hlink>
        <a:srgbClr val="2194CA"/>
      </a:hlink>
      <a:folHlink>
        <a:srgbClr val="FED6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1586</TotalTime>
  <Words>2152</Words>
  <Application>Microsoft Office PowerPoint</Application>
  <PresentationFormat>Widescreen</PresentationFormat>
  <Paragraphs>425</Paragraphs>
  <Slides>41</Slides>
  <Notes>17</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50" baseType="lpstr">
      <vt:lpstr>Arial</vt:lpstr>
      <vt:lpstr>Cabin</vt:lpstr>
      <vt:lpstr>Calibri</vt:lpstr>
      <vt:lpstr>Gill Sans</vt:lpstr>
      <vt:lpstr>Noto Sans Symbols</vt:lpstr>
      <vt:lpstr>Wingdings</vt:lpstr>
      <vt:lpstr>ヒラギノ角ゴ ProN W3</vt:lpstr>
      <vt:lpstr>Docker 2016</vt:lpstr>
      <vt:lpstr>Bitmap Image</vt:lpstr>
      <vt:lpstr>PowerPoint Presentation</vt:lpstr>
      <vt:lpstr>Agenda</vt:lpstr>
      <vt:lpstr>Market View: Evolution of IT</vt:lpstr>
      <vt:lpstr>Challenges</vt:lpstr>
      <vt:lpstr>The Challenge</vt:lpstr>
      <vt:lpstr>Results in N X N compatibility nightmare</vt:lpstr>
      <vt:lpstr>PowerPoint Presentation</vt:lpstr>
      <vt:lpstr>Cargo Transportation Pre-1960</vt:lpstr>
      <vt:lpstr>NxN Matrix</vt:lpstr>
      <vt:lpstr>Solution: Intermodal Shipping Container</vt:lpstr>
      <vt:lpstr>This eliminated the NXN problem…</vt:lpstr>
      <vt:lpstr>and spawned an Intermodal Shipping Container Ecosystem</vt:lpstr>
      <vt:lpstr>Docker is a shipping container system for code </vt:lpstr>
      <vt:lpstr>Or…put more simply</vt:lpstr>
      <vt:lpstr>Docker solves the NXN problem </vt:lpstr>
      <vt:lpstr>What is docker</vt:lpstr>
      <vt:lpstr>VIRTUAL MACHINES vs CONTAINERS </vt:lpstr>
      <vt:lpstr>BUILD BETTER SOFTWARE </vt:lpstr>
      <vt:lpstr>SHARE AND COLLABORATE </vt:lpstr>
      <vt:lpstr>SHIP SOFTWARE FASTER AND AT SCALE </vt:lpstr>
      <vt:lpstr>PowerPoint Presentation</vt:lpstr>
      <vt:lpstr>PowerPoint Presentation</vt:lpstr>
      <vt:lpstr>Image vs Container</vt:lpstr>
      <vt:lpstr>Image Tags</vt:lpstr>
      <vt:lpstr>Docker Daemon</vt:lpstr>
      <vt:lpstr>Docker CLI</vt:lpstr>
      <vt:lpstr>PowerPoint Presentation</vt:lpstr>
      <vt:lpstr>Docker Layers</vt:lpstr>
      <vt:lpstr>Docker Layers</vt:lpstr>
      <vt:lpstr>Dockerfile</vt:lpstr>
      <vt:lpstr>PowerPoint Presentation</vt:lpstr>
      <vt:lpstr>What about data persistence?</vt:lpstr>
      <vt:lpstr>PowerPoint Presentation</vt:lpstr>
      <vt:lpstr>Docker Hub / Docker Store</vt:lpstr>
      <vt:lpstr>PowerPoint Presentation</vt:lpstr>
      <vt:lpstr>Docker Compose</vt:lpstr>
      <vt:lpstr>PowerPoint Presentation</vt:lpstr>
      <vt:lpstr>Docker Community</vt:lpstr>
      <vt:lpstr>PowerPoint Presentation</vt:lpstr>
      <vt:lpstr>Visual Studio Tools for Docker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Simons (.NET CORE)</dc:creator>
  <cp:lastModifiedBy>Michael Simons (.NET)</cp:lastModifiedBy>
  <cp:revision>65</cp:revision>
  <dcterms:created xsi:type="dcterms:W3CDTF">2017-01-21T19:06:17Z</dcterms:created>
  <dcterms:modified xsi:type="dcterms:W3CDTF">2017-01-24T12:14:25Z</dcterms:modified>
</cp:coreProperties>
</file>